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0000"/>
    <a:srgbClr val="E99677"/>
    <a:srgbClr val="84E9A1"/>
    <a:srgbClr val="DEF6E9"/>
    <a:srgbClr val="C9D3F2"/>
    <a:srgbClr val="F3CBCE"/>
    <a:srgbClr val="EEF3CE"/>
    <a:srgbClr val="C1B3EE"/>
    <a:srgbClr val="F0C2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C6CD3B-2490-86FF-DB7D-897F56019269}" v="27" dt="2025-03-10T15:36:22.273"/>
    <p1510:client id="{EF0F6081-2B5E-A748-57B2-297C89432607}" v="1431" dt="2025-03-10T16:31:58.9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mma Long" userId="S::long@aycliffedrive.herts.sch.uk::688cd15f-8836-4c0e-98a4-d030706ab988" providerId="AD" clId="Web-{EF0F6081-2B5E-A748-57B2-297C89432607}"/>
    <pc:docChg chg="modSld">
      <pc:chgData name="Gemma Long" userId="S::long@aycliffedrive.herts.sch.uk::688cd15f-8836-4c0e-98a4-d030706ab988" providerId="AD" clId="Web-{EF0F6081-2B5E-A748-57B2-297C89432607}" dt="2025-03-10T16:31:58.985" v="735" actId="20577"/>
      <pc:docMkLst>
        <pc:docMk/>
      </pc:docMkLst>
      <pc:sldChg chg="modSp">
        <pc:chgData name="Gemma Long" userId="S::long@aycliffedrive.herts.sch.uk::688cd15f-8836-4c0e-98a4-d030706ab988" providerId="AD" clId="Web-{EF0F6081-2B5E-A748-57B2-297C89432607}" dt="2025-03-10T16:31:58.985" v="735" actId="20577"/>
        <pc:sldMkLst>
          <pc:docMk/>
          <pc:sldMk cId="3558926562" sldId="257"/>
        </pc:sldMkLst>
        <pc:spChg chg="mod">
          <ac:chgData name="Gemma Long" userId="S::long@aycliffedrive.herts.sch.uk::688cd15f-8836-4c0e-98a4-d030706ab988" providerId="AD" clId="Web-{EF0F6081-2B5E-A748-57B2-297C89432607}" dt="2025-03-10T16:31:56.657" v="734" actId="20577"/>
          <ac:spMkLst>
            <pc:docMk/>
            <pc:sldMk cId="3558926562" sldId="257"/>
            <ac:spMk id="3" creationId="{1B33D08F-BB53-5943-52DF-10CEC1547545}"/>
          </ac:spMkLst>
        </pc:spChg>
        <pc:spChg chg="mod">
          <ac:chgData name="Gemma Long" userId="S::long@aycliffedrive.herts.sch.uk::688cd15f-8836-4c0e-98a4-d030706ab988" providerId="AD" clId="Web-{EF0F6081-2B5E-A748-57B2-297C89432607}" dt="2025-03-10T15:58:13.286" v="325" actId="20577"/>
          <ac:spMkLst>
            <pc:docMk/>
            <pc:sldMk cId="3558926562" sldId="257"/>
            <ac:spMk id="5" creationId="{7850D9F3-C32E-7F7E-3E3E-0C4D888E11CA}"/>
          </ac:spMkLst>
        </pc:spChg>
        <pc:spChg chg="mod">
          <ac:chgData name="Gemma Long" userId="S::long@aycliffedrive.herts.sch.uk::688cd15f-8836-4c0e-98a4-d030706ab988" providerId="AD" clId="Web-{EF0F6081-2B5E-A748-57B2-297C89432607}" dt="2025-03-10T16:17:24.929" v="497" actId="20577"/>
          <ac:spMkLst>
            <pc:docMk/>
            <pc:sldMk cId="3558926562" sldId="257"/>
            <ac:spMk id="7" creationId="{FB6AC3DA-E336-85C2-D0FB-F4169CD2ED54}"/>
          </ac:spMkLst>
        </pc:spChg>
        <pc:spChg chg="mod">
          <ac:chgData name="Gemma Long" userId="S::long@aycliffedrive.herts.sch.uk::688cd15f-8836-4c0e-98a4-d030706ab988" providerId="AD" clId="Web-{EF0F6081-2B5E-A748-57B2-297C89432607}" dt="2025-03-10T16:31:58.985" v="735" actId="20577"/>
          <ac:spMkLst>
            <pc:docMk/>
            <pc:sldMk cId="3558926562" sldId="257"/>
            <ac:spMk id="12" creationId="{8F618D8B-06FD-ED81-B6BF-FC0D8BD56266}"/>
          </ac:spMkLst>
        </pc:spChg>
        <pc:spChg chg="mod">
          <ac:chgData name="Gemma Long" userId="S::long@aycliffedrive.herts.sch.uk::688cd15f-8836-4c0e-98a4-d030706ab988" providerId="AD" clId="Web-{EF0F6081-2B5E-A748-57B2-297C89432607}" dt="2025-03-10T15:40:55.600" v="38" actId="20577"/>
          <ac:spMkLst>
            <pc:docMk/>
            <pc:sldMk cId="3558926562" sldId="257"/>
            <ac:spMk id="14" creationId="{C54B920C-FAA0-43FE-6690-35B45E5F6C7C}"/>
          </ac:spMkLst>
        </pc:spChg>
        <pc:spChg chg="mod">
          <ac:chgData name="Gemma Long" userId="S::long@aycliffedrive.herts.sch.uk::688cd15f-8836-4c0e-98a4-d030706ab988" providerId="AD" clId="Web-{EF0F6081-2B5E-A748-57B2-297C89432607}" dt="2025-03-10T15:46:12.875" v="166" actId="1076"/>
          <ac:spMkLst>
            <pc:docMk/>
            <pc:sldMk cId="3558926562" sldId="257"/>
            <ac:spMk id="16" creationId="{D35E2169-6CA5-77D5-D1E9-9CF9EBFEE5AA}"/>
          </ac:spMkLst>
        </pc:spChg>
        <pc:spChg chg="mod">
          <ac:chgData name="Gemma Long" userId="S::long@aycliffedrive.herts.sch.uk::688cd15f-8836-4c0e-98a4-d030706ab988" providerId="AD" clId="Web-{EF0F6081-2B5E-A748-57B2-297C89432607}" dt="2025-03-10T15:40:59.929" v="39" actId="14100"/>
          <ac:spMkLst>
            <pc:docMk/>
            <pc:sldMk cId="3558926562" sldId="257"/>
            <ac:spMk id="20" creationId="{10B10E0F-5224-AFED-AE11-112EE0FC64F3}"/>
          </ac:spMkLst>
        </pc:spChg>
        <pc:spChg chg="mod">
          <ac:chgData name="Gemma Long" userId="S::long@aycliffedrive.herts.sch.uk::688cd15f-8836-4c0e-98a4-d030706ab988" providerId="AD" clId="Web-{EF0F6081-2B5E-A748-57B2-297C89432607}" dt="2025-03-10T15:44:22.278" v="77" actId="20577"/>
          <ac:spMkLst>
            <pc:docMk/>
            <pc:sldMk cId="3558926562" sldId="257"/>
            <ac:spMk id="22" creationId="{3A6BA2C9-7F0A-CF99-DE0D-06665E1A3D11}"/>
          </ac:spMkLst>
        </pc:spChg>
        <pc:spChg chg="mod">
          <ac:chgData name="Gemma Long" userId="S::long@aycliffedrive.herts.sch.uk::688cd15f-8836-4c0e-98a4-d030706ab988" providerId="AD" clId="Web-{EF0F6081-2B5E-A748-57B2-297C89432607}" dt="2025-03-10T15:53:23.684" v="224" actId="20577"/>
          <ac:spMkLst>
            <pc:docMk/>
            <pc:sldMk cId="3558926562" sldId="257"/>
            <ac:spMk id="24" creationId="{F379618B-3BF4-4AE7-DCE3-E9F6430CF350}"/>
          </ac:spMkLst>
        </pc:spChg>
        <pc:spChg chg="mod">
          <ac:chgData name="Gemma Long" userId="S::long@aycliffedrive.herts.sch.uk::688cd15f-8836-4c0e-98a4-d030706ab988" providerId="AD" clId="Web-{EF0F6081-2B5E-A748-57B2-297C89432607}" dt="2025-03-10T15:44:03.418" v="62" actId="20577"/>
          <ac:spMkLst>
            <pc:docMk/>
            <pc:sldMk cId="3558926562" sldId="257"/>
            <ac:spMk id="28" creationId="{846BD1E1-EA0E-3306-FB99-003DEFC7B71C}"/>
          </ac:spMkLst>
        </pc:spChg>
        <pc:spChg chg="mod">
          <ac:chgData name="Gemma Long" userId="S::long@aycliffedrive.herts.sch.uk::688cd15f-8836-4c0e-98a4-d030706ab988" providerId="AD" clId="Web-{EF0F6081-2B5E-A748-57B2-297C89432607}" dt="2025-03-10T15:52:20.448" v="191" actId="20577"/>
          <ac:spMkLst>
            <pc:docMk/>
            <pc:sldMk cId="3558926562" sldId="257"/>
            <ac:spMk id="34" creationId="{2C01A249-C61D-A307-34B9-DC46B6334A2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5A28DD-8C15-AE40-9405-DB5260C45D37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A6ADFE-B6CA-874F-8CA3-0EB6EC581D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707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A6ADFE-B6CA-874F-8CA3-0EB6EC581DB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21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721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529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654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45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805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103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142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34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609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80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02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17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bc.co.uk/bitesize/levels/zbr9wmn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www.funkidslive.com/learn/windrush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spellingshed.com/en-gb" TargetMode="External"/><Relationship Id="rId5" Type="http://schemas.openxmlformats.org/officeDocument/2006/relationships/hyperlink" Target="https://ttrockstars.com/" TargetMode="External"/><Relationship Id="rId10" Type="http://schemas.openxmlformats.org/officeDocument/2006/relationships/hyperlink" Target="https://www.theschoolrun.com/key-stage-2" TargetMode="External"/><Relationship Id="rId4" Type="http://schemas.openxmlformats.org/officeDocument/2006/relationships/hyperlink" Target="https://mathsframe.co.uk/" TargetMode="External"/><Relationship Id="rId9" Type="http://schemas.openxmlformats.org/officeDocument/2006/relationships/hyperlink" Target="https://home.oxfordowl.co.uk/english/primary-gramma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C54B920C-FAA0-43FE-6690-35B45E5F6C7C}"/>
              </a:ext>
            </a:extLst>
          </p:cNvPr>
          <p:cNvSpPr txBox="1"/>
          <p:nvPr/>
        </p:nvSpPr>
        <p:spPr>
          <a:xfrm>
            <a:off x="807771" y="298360"/>
            <a:ext cx="10576458" cy="861774"/>
          </a:xfrm>
          <a:prstGeom prst="rect">
            <a:avLst/>
          </a:prstGeom>
          <a:solidFill>
            <a:srgbClr val="C00000"/>
          </a:solidFill>
        </p:spPr>
        <p:txBody>
          <a:bodyPr wrap="square" lIns="91440" tIns="45720" rIns="91440" bIns="45720" anchor="t">
            <a:spAutoFit/>
          </a:bodyPr>
          <a:lstStyle/>
          <a:p>
            <a:pPr lvl="3"/>
            <a:r>
              <a:rPr lang="en-GB" sz="2800" b="0" i="0" u="none" strike="noStrike" dirty="0">
                <a:solidFill>
                  <a:schemeClr val="bg1"/>
                </a:solidFill>
                <a:effectLst/>
              </a:rPr>
              <a:t>Key Stage </a:t>
            </a:r>
            <a:r>
              <a:rPr lang="en-GB" sz="2800" dirty="0">
                <a:solidFill>
                  <a:schemeClr val="bg1"/>
                </a:solidFill>
              </a:rPr>
              <a:t>1</a:t>
            </a:r>
            <a:r>
              <a:rPr lang="en-GB" sz="2800" b="0" i="0" u="none" strike="noStrike" dirty="0">
                <a:solidFill>
                  <a:schemeClr val="bg1"/>
                </a:solidFill>
                <a:effectLst/>
              </a:rPr>
              <a:t>: </a:t>
            </a:r>
            <a:r>
              <a:rPr lang="en-GB" sz="2800" dirty="0">
                <a:solidFill>
                  <a:schemeClr val="bg1"/>
                </a:solidFill>
              </a:rPr>
              <a:t>Spring 2</a:t>
            </a:r>
            <a:r>
              <a:rPr lang="en-GB" sz="2800" b="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en-GB" sz="2800" dirty="0">
                <a:solidFill>
                  <a:schemeClr val="bg1"/>
                </a:solidFill>
              </a:rPr>
              <a:t>2025</a:t>
            </a:r>
            <a:endParaRPr lang="en-GB" sz="2800" b="0" i="0" u="none" strike="noStrike" dirty="0">
              <a:solidFill>
                <a:schemeClr val="bg1"/>
              </a:solidFill>
              <a:effectLst/>
            </a:endParaRPr>
          </a:p>
          <a:p>
            <a:pPr lvl="3"/>
            <a:r>
              <a:rPr lang="en-GB" sz="1100" b="0" i="0" u="none" strike="noStrike" dirty="0">
                <a:solidFill>
                  <a:schemeClr val="bg1"/>
                </a:solidFill>
                <a:effectLst/>
              </a:rPr>
              <a:t>In the </a:t>
            </a:r>
            <a:r>
              <a:rPr lang="en-GB" sz="1100" dirty="0">
                <a:solidFill>
                  <a:schemeClr val="bg1"/>
                </a:solidFill>
              </a:rPr>
              <a:t> second half of the autumn</a:t>
            </a:r>
            <a:r>
              <a:rPr lang="en-GB" sz="1100" b="0" i="0" u="none" strike="noStrike" dirty="0">
                <a:solidFill>
                  <a:schemeClr val="bg1"/>
                </a:solidFill>
                <a:effectLst/>
              </a:rPr>
              <a:t> term, your child will explore a range of subjects designed to foster creativity, critical thinking, and emotional development. Here’s a summary of what they will be learning:</a:t>
            </a:r>
            <a:endParaRPr lang="en-GB" sz="1100" b="0" i="0" u="none" strike="noStrike" dirty="0">
              <a:solidFill>
                <a:schemeClr val="bg1"/>
              </a:solidFill>
              <a:effectLst/>
              <a:ea typeface="Calibri"/>
              <a:cs typeface="Calibri"/>
            </a:endParaRPr>
          </a:p>
        </p:txBody>
      </p:sp>
      <p:pic>
        <p:nvPicPr>
          <p:cNvPr id="37" name="Picture 36" descr="A group of children silhouettes&#10;&#10;Description automatically generated">
            <a:extLst>
              <a:ext uri="{FF2B5EF4-FFF2-40B4-BE49-F238E27FC236}">
                <a16:creationId xmlns:a16="http://schemas.microsoft.com/office/drawing/2014/main" id="{693FED3A-86CC-7B7C-1007-33081437BA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4679" y="375786"/>
            <a:ext cx="1152150" cy="706921"/>
          </a:xfrm>
          <a:prstGeom prst="rect">
            <a:avLst/>
          </a:prstGeom>
          <a:ln>
            <a:noFill/>
          </a:ln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F7CC3DDF-3526-E519-2C74-3F977A05E9B3}"/>
              </a:ext>
            </a:extLst>
          </p:cNvPr>
          <p:cNvSpPr/>
          <p:nvPr/>
        </p:nvSpPr>
        <p:spPr>
          <a:xfrm>
            <a:off x="807770" y="5331776"/>
            <a:ext cx="1391660" cy="1280897"/>
          </a:xfrm>
          <a:prstGeom prst="rect">
            <a:avLst/>
          </a:prstGeom>
          <a:solidFill>
            <a:srgbClr val="C1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GB" sz="600" b="1" i="0" u="none" strike="noStrike">
                <a:solidFill>
                  <a:schemeClr val="bg1"/>
                </a:solidFill>
                <a:effectLst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MathsFrame</a:t>
            </a:r>
            <a:endParaRPr lang="en-GB" sz="600" b="1" i="0" u="none" strike="noStrike">
              <a:solidFill>
                <a:schemeClr val="bg1"/>
              </a:solidFill>
              <a:effectLst/>
            </a:endParaRPr>
          </a:p>
          <a:p>
            <a:pPr algn="l"/>
            <a:endParaRPr lang="en-GB" sz="600" b="1" i="0" u="none" strike="noStrike">
              <a:solidFill>
                <a:schemeClr val="bg1"/>
              </a:solidFill>
              <a:effectLst/>
            </a:endParaRPr>
          </a:p>
          <a:p>
            <a:pPr algn="l"/>
            <a:r>
              <a:rPr lang="en-GB" sz="600" b="1" i="0" u="none" strike="noStrike">
                <a:solidFill>
                  <a:schemeClr val="bg1"/>
                </a:solidFill>
                <a:effectLst/>
              </a:rPr>
              <a:t>What it does:</a:t>
            </a:r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0" i="0" u="none" strike="noStrike">
                <a:solidFill>
                  <a:schemeClr val="bg1"/>
                </a:solidFill>
                <a:effectLst/>
              </a:rPr>
              <a:t>Offers 500+ interactive maths games and activities, aligned with the UK curriculum. Covers times tables, number bonds, geometry, and more. Printable worksheets also available.</a:t>
            </a:r>
          </a:p>
          <a:p>
            <a:pPr algn="l"/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1" i="0" u="none" strike="noStrike">
                <a:solidFill>
                  <a:schemeClr val="bg1"/>
                </a:solidFill>
                <a:effectLst/>
              </a:rPr>
              <a:t>How it helps:</a:t>
            </a:r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0" i="0" u="none" strike="noStrike">
                <a:solidFill>
                  <a:schemeClr val="bg1"/>
                </a:solidFill>
                <a:effectLst/>
              </a:rPr>
              <a:t>Makes maths fun through games, helping children practice essential skills regularly.</a:t>
            </a:r>
          </a:p>
          <a:p>
            <a:pPr algn="ctr"/>
            <a:endParaRPr lang="en-GB" sz="600">
              <a:solidFill>
                <a:schemeClr val="bg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18C191C-0D60-D26D-ABC1-DC05B64FE9B7}"/>
              </a:ext>
            </a:extLst>
          </p:cNvPr>
          <p:cNvSpPr/>
          <p:nvPr/>
        </p:nvSpPr>
        <p:spPr>
          <a:xfrm>
            <a:off x="2330928" y="5331776"/>
            <a:ext cx="1391660" cy="1280897"/>
          </a:xfrm>
          <a:prstGeom prst="rect">
            <a:avLst/>
          </a:prstGeom>
          <a:solidFill>
            <a:srgbClr val="C1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GB" sz="600" b="1" i="0" u="none" strike="noStrike">
                <a:solidFill>
                  <a:schemeClr val="bg1"/>
                </a:solidFill>
                <a:effectLst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Times Tables Rock Stars (TTRS)</a:t>
            </a:r>
            <a:endParaRPr lang="en-GB" sz="600" b="1" i="0" u="none" strike="noStrike">
              <a:solidFill>
                <a:schemeClr val="bg1"/>
              </a:solidFill>
              <a:effectLst/>
            </a:endParaRPr>
          </a:p>
          <a:p>
            <a:pPr algn="l"/>
            <a:endParaRPr lang="en-GB" sz="600" b="1" i="0" u="none" strike="noStrike">
              <a:solidFill>
                <a:schemeClr val="bg1"/>
              </a:solidFill>
              <a:effectLst/>
            </a:endParaRPr>
          </a:p>
          <a:p>
            <a:pPr algn="l"/>
            <a:r>
              <a:rPr lang="en-GB" sz="600" b="1" i="0" u="none" strike="noStrike">
                <a:solidFill>
                  <a:schemeClr val="bg1"/>
                </a:solidFill>
                <a:effectLst/>
              </a:rPr>
              <a:t>What it does:</a:t>
            </a:r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0" i="0" u="none" strike="noStrike">
                <a:solidFill>
                  <a:schemeClr val="bg1"/>
                </a:solidFill>
                <a:effectLst/>
              </a:rPr>
              <a:t>A platform that builds times table fluency through timed, competitive challenges. Children play as rock star avatars, earning rewards as they improve.</a:t>
            </a:r>
          </a:p>
          <a:p>
            <a:pPr algn="l"/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1" i="0" u="none" strike="noStrike">
                <a:solidFill>
                  <a:schemeClr val="bg1"/>
                </a:solidFill>
                <a:effectLst/>
              </a:rPr>
              <a:t>How it helps:</a:t>
            </a:r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0" i="0" u="none" strike="noStrike">
                <a:solidFill>
                  <a:schemeClr val="bg1"/>
                </a:solidFill>
                <a:effectLst/>
              </a:rPr>
              <a:t>Motivates kids to master times tables with speed and accuracy through fun, competitive play.</a:t>
            </a:r>
          </a:p>
          <a:p>
            <a:pPr algn="ctr"/>
            <a:endParaRPr lang="en-GB" sz="400">
              <a:solidFill>
                <a:schemeClr val="bg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2EA88CE-24F2-A353-33DC-17C868AE00AA}"/>
              </a:ext>
            </a:extLst>
          </p:cNvPr>
          <p:cNvSpPr/>
          <p:nvPr/>
        </p:nvSpPr>
        <p:spPr>
          <a:xfrm>
            <a:off x="3854087" y="5331776"/>
            <a:ext cx="1391660" cy="1280897"/>
          </a:xfrm>
          <a:prstGeom prst="rect">
            <a:avLst/>
          </a:prstGeom>
          <a:solidFill>
            <a:srgbClr val="C1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GB" sz="600" b="1" i="0" u="none" strike="noStrike">
                <a:solidFill>
                  <a:schemeClr val="bg1"/>
                </a:solidFill>
                <a:effectLst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Spelling Shed</a:t>
            </a:r>
            <a:endParaRPr lang="en-GB" sz="600" b="1" i="0" u="none" strike="noStrike">
              <a:solidFill>
                <a:schemeClr val="bg1"/>
              </a:solidFill>
              <a:effectLst/>
            </a:endParaRPr>
          </a:p>
          <a:p>
            <a:pPr algn="l"/>
            <a:endParaRPr lang="en-GB" sz="600" b="1" i="0" u="none" strike="noStrike">
              <a:solidFill>
                <a:schemeClr val="bg1"/>
              </a:solidFill>
              <a:effectLst/>
            </a:endParaRPr>
          </a:p>
          <a:p>
            <a:pPr algn="l"/>
            <a:r>
              <a:rPr lang="en-GB" sz="600" b="1" i="0" u="none" strike="noStrike">
                <a:solidFill>
                  <a:schemeClr val="bg1"/>
                </a:solidFill>
                <a:effectLst/>
              </a:rPr>
              <a:t>What it does:</a:t>
            </a:r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0" i="0" u="none" strike="noStrike">
                <a:solidFill>
                  <a:schemeClr val="bg1"/>
                </a:solidFill>
                <a:effectLst/>
              </a:rPr>
              <a:t>Offers fun games for children to practice spelling patterns and vocabulary with weekly lists tailored to the curriculum.</a:t>
            </a:r>
          </a:p>
          <a:p>
            <a:pPr algn="l"/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1" i="0" u="none" strike="noStrike">
                <a:solidFill>
                  <a:schemeClr val="bg1"/>
                </a:solidFill>
                <a:effectLst/>
              </a:rPr>
              <a:t>How it helps:</a:t>
            </a:r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0" i="0" u="none" strike="noStrike">
                <a:solidFill>
                  <a:schemeClr val="bg1"/>
                </a:solidFill>
                <a:effectLst/>
              </a:rPr>
              <a:t>Engages kids in spelling practice, improving literacy skills in an enjoyable way.</a:t>
            </a:r>
          </a:p>
          <a:p>
            <a:pPr algn="ctr"/>
            <a:endParaRPr lang="en-GB" sz="400">
              <a:solidFill>
                <a:schemeClr val="bg1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E5C9B2F-921E-D166-2DB7-9F49B58C98D3}"/>
              </a:ext>
            </a:extLst>
          </p:cNvPr>
          <p:cNvSpPr/>
          <p:nvPr/>
        </p:nvSpPr>
        <p:spPr>
          <a:xfrm>
            <a:off x="5377245" y="5331776"/>
            <a:ext cx="1391660" cy="1280897"/>
          </a:xfrm>
          <a:prstGeom prst="rect">
            <a:avLst/>
          </a:prstGeom>
          <a:solidFill>
            <a:srgbClr val="C1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GB" sz="600" b="1" i="0" u="none" strike="noStrike">
                <a:solidFill>
                  <a:schemeClr val="bg1"/>
                </a:solidFill>
                <a:effectLst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Fun Kids – Windrush Learning Hub</a:t>
            </a:r>
            <a:endParaRPr lang="en-GB" sz="600" b="1" i="0" u="none" strike="noStrike">
              <a:solidFill>
                <a:schemeClr val="bg1"/>
              </a:solidFill>
              <a:effectLst/>
            </a:endParaRPr>
          </a:p>
          <a:p>
            <a:pPr algn="l"/>
            <a:endParaRPr lang="en-GB" sz="600" b="1" i="0" u="none" strike="noStrike">
              <a:solidFill>
                <a:schemeClr val="bg1"/>
              </a:solidFill>
              <a:effectLst/>
            </a:endParaRPr>
          </a:p>
          <a:p>
            <a:pPr algn="l"/>
            <a:r>
              <a:rPr lang="en-GB" sz="600" b="1" i="0" u="none" strike="noStrike">
                <a:solidFill>
                  <a:schemeClr val="bg1"/>
                </a:solidFill>
                <a:effectLst/>
              </a:rPr>
              <a:t>What it does:</a:t>
            </a:r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0" i="0" u="none" strike="noStrike">
                <a:solidFill>
                  <a:schemeClr val="bg1"/>
                </a:solidFill>
                <a:effectLst/>
              </a:rPr>
              <a:t>Provides podcasts, articles, and activities about the Windrush generation’s history and cultural impact.</a:t>
            </a:r>
          </a:p>
          <a:p>
            <a:pPr algn="l"/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1" i="0" u="none" strike="noStrike">
                <a:solidFill>
                  <a:schemeClr val="bg1"/>
                </a:solidFill>
                <a:effectLst/>
              </a:rPr>
              <a:t>How it helps:</a:t>
            </a:r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0" i="0" u="none" strike="noStrike">
                <a:solidFill>
                  <a:schemeClr val="bg1"/>
                </a:solidFill>
                <a:effectLst/>
              </a:rPr>
              <a:t>Teaches children about British history and diversity in an accessible, engaging format.</a:t>
            </a:r>
          </a:p>
          <a:p>
            <a:pPr algn="ctr"/>
            <a:endParaRPr lang="en-GB" sz="400">
              <a:solidFill>
                <a:schemeClr val="bg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9AD2428-4F6D-6E8F-C0C9-E4DDB5A8B45C}"/>
              </a:ext>
            </a:extLst>
          </p:cNvPr>
          <p:cNvSpPr/>
          <p:nvPr/>
        </p:nvSpPr>
        <p:spPr>
          <a:xfrm>
            <a:off x="6915686" y="5331776"/>
            <a:ext cx="1391660" cy="1280897"/>
          </a:xfrm>
          <a:prstGeom prst="rect">
            <a:avLst/>
          </a:prstGeom>
          <a:solidFill>
            <a:srgbClr val="C1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GB" sz="600" b="1" i="0" u="none" strike="noStrike">
                <a:solidFill>
                  <a:schemeClr val="bg1"/>
                </a:solidFill>
                <a:effectLst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BBC Bitesize – Key Stage 2</a:t>
            </a:r>
            <a:endParaRPr lang="en-GB" sz="600" b="1" i="0" u="none" strike="noStrike">
              <a:solidFill>
                <a:schemeClr val="bg1"/>
              </a:solidFill>
              <a:effectLst/>
            </a:endParaRPr>
          </a:p>
          <a:p>
            <a:pPr algn="l"/>
            <a:endParaRPr lang="en-GB" sz="600" b="1" i="0" u="none" strike="noStrike">
              <a:solidFill>
                <a:schemeClr val="bg1"/>
              </a:solidFill>
              <a:effectLst/>
            </a:endParaRPr>
          </a:p>
          <a:p>
            <a:pPr algn="l"/>
            <a:r>
              <a:rPr lang="en-GB" sz="600" b="1" i="0" u="none" strike="noStrike">
                <a:solidFill>
                  <a:schemeClr val="bg1"/>
                </a:solidFill>
                <a:effectLst/>
              </a:rPr>
              <a:t>What it does:</a:t>
            </a:r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0" i="0" u="none" strike="noStrike">
                <a:solidFill>
                  <a:schemeClr val="bg1"/>
                </a:solidFill>
                <a:effectLst/>
              </a:rPr>
              <a:t>Free lessons and resources for KS2 students, covering subjects like English, maths, science, and more, through quizzes and games.</a:t>
            </a:r>
          </a:p>
          <a:p>
            <a:pPr algn="l"/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1" i="0" u="none" strike="noStrike">
                <a:solidFill>
                  <a:schemeClr val="bg1"/>
                </a:solidFill>
                <a:effectLst/>
              </a:rPr>
              <a:t>How it helps:</a:t>
            </a:r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0" i="0" u="none" strike="noStrike">
                <a:solidFill>
                  <a:schemeClr val="bg1"/>
                </a:solidFill>
                <a:effectLst/>
              </a:rPr>
              <a:t>Supports school learning with extra practice in a fun, interactive way.</a:t>
            </a:r>
          </a:p>
          <a:p>
            <a:pPr algn="ctr"/>
            <a:endParaRPr lang="en-GB" sz="400">
              <a:solidFill>
                <a:schemeClr val="bg1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ED3CCB9-27D1-E0E7-4D3C-90BCD9889926}"/>
              </a:ext>
            </a:extLst>
          </p:cNvPr>
          <p:cNvSpPr/>
          <p:nvPr/>
        </p:nvSpPr>
        <p:spPr>
          <a:xfrm>
            <a:off x="8454127" y="5331776"/>
            <a:ext cx="1391660" cy="1280897"/>
          </a:xfrm>
          <a:prstGeom prst="rect">
            <a:avLst/>
          </a:prstGeom>
          <a:solidFill>
            <a:srgbClr val="C1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GB" sz="600" b="1" i="0" u="none" strike="noStrike">
                <a:solidFill>
                  <a:schemeClr val="bg1"/>
                </a:solidFill>
                <a:effectLst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Oxford Owl – Grammar</a:t>
            </a:r>
            <a:endParaRPr lang="en-GB" sz="600" b="1" i="0" u="none" strike="noStrike">
              <a:solidFill>
                <a:schemeClr val="bg1"/>
              </a:solidFill>
              <a:effectLst/>
            </a:endParaRPr>
          </a:p>
          <a:p>
            <a:pPr algn="l"/>
            <a:endParaRPr lang="en-GB" sz="600" b="1" i="0" u="none" strike="noStrike">
              <a:solidFill>
                <a:schemeClr val="bg1"/>
              </a:solidFill>
              <a:effectLst/>
            </a:endParaRPr>
          </a:p>
          <a:p>
            <a:pPr algn="l"/>
            <a:r>
              <a:rPr lang="en-GB" sz="600" b="1" i="0" u="none" strike="noStrike">
                <a:solidFill>
                  <a:schemeClr val="bg1"/>
                </a:solidFill>
                <a:effectLst/>
              </a:rPr>
              <a:t>What it does:</a:t>
            </a:r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0" i="0" u="none" strike="noStrike">
                <a:solidFill>
                  <a:schemeClr val="bg1"/>
                </a:solidFill>
                <a:effectLst/>
              </a:rPr>
              <a:t>Offers grammar guides and activities in line with the UK curriculum, helping children understand grammar rules clearly.</a:t>
            </a:r>
          </a:p>
          <a:p>
            <a:pPr algn="l"/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1" i="0" u="none" strike="noStrike">
                <a:solidFill>
                  <a:schemeClr val="bg1"/>
                </a:solidFill>
                <a:effectLst/>
              </a:rPr>
              <a:t>How it helps:</a:t>
            </a:r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0" i="0" u="none" strike="noStrike">
                <a:solidFill>
                  <a:schemeClr val="bg1"/>
                </a:solidFill>
                <a:effectLst/>
              </a:rPr>
              <a:t>Improves writing skills by making grammar more understandable and accessible.</a:t>
            </a:r>
          </a:p>
          <a:p>
            <a:pPr algn="ctr"/>
            <a:endParaRPr lang="en-GB" sz="400">
              <a:solidFill>
                <a:schemeClr val="bg1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CD5DC42-AB10-7CB1-2661-4EFD5B170719}"/>
              </a:ext>
            </a:extLst>
          </p:cNvPr>
          <p:cNvSpPr/>
          <p:nvPr/>
        </p:nvSpPr>
        <p:spPr>
          <a:xfrm>
            <a:off x="9992567" y="5331776"/>
            <a:ext cx="1391660" cy="1280897"/>
          </a:xfrm>
          <a:prstGeom prst="rect">
            <a:avLst/>
          </a:prstGeom>
          <a:solidFill>
            <a:srgbClr val="C1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r>
              <a:rPr lang="en-GB" sz="600" b="1" i="0" u="none" strike="noStrike">
                <a:solidFill>
                  <a:schemeClr val="bg1"/>
                </a:solidFill>
                <a:effectLst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 School Run – Key Stage 2</a:t>
            </a:r>
            <a:endParaRPr lang="en-GB" sz="600" b="1" i="0" u="none" strike="noStrike">
              <a:solidFill>
                <a:schemeClr val="bg1"/>
              </a:solidFill>
              <a:effectLst/>
            </a:endParaRPr>
          </a:p>
          <a:p>
            <a:pPr algn="l"/>
            <a:endParaRPr lang="en-GB" sz="600" b="1" i="0" u="none" strike="noStrike">
              <a:solidFill>
                <a:schemeClr val="bg1"/>
              </a:solidFill>
              <a:effectLst/>
            </a:endParaRPr>
          </a:p>
          <a:p>
            <a:pPr algn="l"/>
            <a:r>
              <a:rPr lang="en-GB" sz="600" b="1" i="0" u="none" strike="noStrike">
                <a:solidFill>
                  <a:schemeClr val="bg1"/>
                </a:solidFill>
                <a:effectLst/>
              </a:rPr>
              <a:t>What it does:</a:t>
            </a:r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0" i="0" u="none" strike="noStrike">
                <a:solidFill>
                  <a:schemeClr val="bg1"/>
                </a:solidFill>
                <a:effectLst/>
              </a:rPr>
              <a:t>Provides worksheets and advice for KS2 children in maths, English, and science, plus tips for parents.</a:t>
            </a:r>
          </a:p>
          <a:p>
            <a:pPr algn="l"/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1" i="0" u="none" strike="noStrike">
                <a:solidFill>
                  <a:schemeClr val="bg1"/>
                </a:solidFill>
                <a:effectLst/>
              </a:rPr>
              <a:t>How it helps:</a:t>
            </a:r>
            <a:br>
              <a:rPr lang="en-GB" sz="600" b="0" i="0" u="none" strike="noStrike">
                <a:solidFill>
                  <a:schemeClr val="bg1"/>
                </a:solidFill>
                <a:effectLst/>
              </a:rPr>
            </a:br>
            <a:r>
              <a:rPr lang="en-GB" sz="600" b="0" i="0" u="none" strike="noStrike">
                <a:solidFill>
                  <a:schemeClr val="bg1"/>
                </a:solidFill>
                <a:effectLst/>
              </a:rPr>
              <a:t>Offers extra learning resources to reinforce school lessons and support home learning.</a:t>
            </a:r>
          </a:p>
          <a:p>
            <a:pPr algn="ctr"/>
            <a:endParaRPr lang="en-GB" sz="400">
              <a:solidFill>
                <a:schemeClr val="bg1"/>
              </a:solidFill>
            </a:endParaRP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4273D7E7-9A78-B553-0323-CF0FD681924D}"/>
              </a:ext>
            </a:extLst>
          </p:cNvPr>
          <p:cNvGrpSpPr/>
          <p:nvPr/>
        </p:nvGrpSpPr>
        <p:grpSpPr>
          <a:xfrm>
            <a:off x="805804" y="1348910"/>
            <a:ext cx="10575721" cy="3679175"/>
            <a:chOff x="788233" y="1311096"/>
            <a:chExt cx="9942593" cy="3803494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850D9F3-C32E-7F7E-3E3E-0C4D888E11CA}"/>
                </a:ext>
              </a:extLst>
            </p:cNvPr>
            <p:cNvSpPr txBox="1"/>
            <p:nvPr/>
          </p:nvSpPr>
          <p:spPr>
            <a:xfrm>
              <a:off x="788233" y="3664197"/>
              <a:ext cx="3159075" cy="1113617"/>
            </a:xfrm>
            <a:prstGeom prst="rect">
              <a:avLst/>
            </a:prstGeom>
            <a:solidFill>
              <a:srgbClr val="F0C2F0"/>
            </a:solidFill>
          </p:spPr>
          <p:txBody>
            <a:bodyPr wrap="square" lIns="91440" tIns="45720" rIns="91440" bIns="45720" anchor="t">
              <a:spAutoFit/>
            </a:bodyPr>
            <a:lstStyle/>
            <a:p>
              <a:pPr algn="l"/>
              <a:r>
                <a:rPr lang="en-GB" sz="800" b="1" i="0" u="none" strike="noStrike" dirty="0">
                  <a:solidFill>
                    <a:srgbClr val="000000"/>
                  </a:solidFill>
                  <a:effectLst/>
                </a:rPr>
                <a:t>Personal, Social, Health, and Economic Education (PSHE)</a:t>
              </a:r>
            </a:p>
            <a:p>
              <a:r>
                <a:rPr lang="en-GB" sz="800" b="1" dirty="0">
                  <a:solidFill>
                    <a:srgbClr val="000000"/>
                  </a:solidFill>
                  <a:ea typeface="Calibri"/>
                  <a:cs typeface="Calibri"/>
                </a:rPr>
                <a:t>Healthy Me</a:t>
              </a:r>
              <a:endParaRPr lang="en-GB" sz="800" b="1" dirty="0">
                <a:solidFill>
                  <a:srgbClr val="000000"/>
                </a:solidFill>
              </a:endParaRPr>
            </a:p>
            <a:p>
              <a:pPr algn="l"/>
              <a:r>
                <a:rPr lang="en-GB" sz="800" b="1" i="0" u="none" strike="noStrike" dirty="0">
                  <a:solidFill>
                    <a:srgbClr val="000000"/>
                  </a:solidFill>
                  <a:effectLst/>
                </a:rPr>
                <a:t>Year </a:t>
              </a:r>
              <a:r>
                <a:rPr lang="en-GB" sz="800" b="1" dirty="0">
                  <a:solidFill>
                    <a:srgbClr val="000000"/>
                  </a:solidFill>
                </a:rPr>
                <a:t>1</a:t>
              </a:r>
              <a:endParaRPr lang="en-GB" sz="800" dirty="0">
                <a:solidFill>
                  <a:srgbClr val="000000"/>
                </a:solidFill>
              </a:endParaRPr>
            </a:p>
            <a:p>
              <a:pPr marL="171450" indent="-171450">
                <a:buFont typeface="Arial"/>
                <a:buChar char="•"/>
              </a:pPr>
              <a:r>
                <a:rPr lang="en-GB" sz="800" dirty="0">
                  <a:solidFill>
                    <a:srgbClr val="000000"/>
                  </a:solidFill>
                  <a:ea typeface="Calibri"/>
                  <a:cs typeface="Calibri"/>
                </a:rPr>
                <a:t>Making healthy choices</a:t>
              </a:r>
              <a:endParaRPr lang="en-GB" dirty="0">
                <a:ea typeface="Calibri" panose="020F0502020204030204"/>
                <a:cs typeface="Calibri" panose="020F0502020204030204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800" dirty="0">
                  <a:solidFill>
                    <a:srgbClr val="000000"/>
                  </a:solidFill>
                  <a:ea typeface="Calibri"/>
                  <a:cs typeface="Calibri"/>
                </a:rPr>
                <a:t>Knowing how to keep clean and healthy</a:t>
              </a:r>
              <a:endParaRPr lang="en-GB" sz="800" dirty="0">
                <a:solidFill>
                  <a:srgbClr val="000000"/>
                </a:solidFill>
              </a:endParaRPr>
            </a:p>
            <a:p>
              <a:pPr algn="l"/>
              <a:r>
                <a:rPr lang="en-GB" sz="800" b="1" i="0" u="none" strike="noStrike" dirty="0">
                  <a:solidFill>
                    <a:srgbClr val="000000"/>
                  </a:solidFill>
                  <a:effectLst/>
                </a:rPr>
                <a:t>Year </a:t>
              </a:r>
              <a:r>
                <a:rPr lang="en-GB" sz="800" b="1" dirty="0">
                  <a:solidFill>
                    <a:srgbClr val="000000"/>
                  </a:solidFill>
                </a:rPr>
                <a:t>2</a:t>
              </a:r>
              <a:endParaRPr lang="en-GB" sz="800" b="1" dirty="0">
                <a:solidFill>
                  <a:srgbClr val="000000"/>
                </a:solidFill>
                <a:ea typeface="Calibri"/>
                <a:cs typeface="Calibri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800" dirty="0">
                  <a:solidFill>
                    <a:srgbClr val="000000"/>
                  </a:solidFill>
                  <a:ea typeface="Calibri"/>
                  <a:cs typeface="Calibri"/>
                </a:rPr>
                <a:t>Making healthy choices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800" dirty="0">
                  <a:solidFill>
                    <a:srgbClr val="000000"/>
                  </a:solidFill>
                  <a:ea typeface="Calibri"/>
                  <a:cs typeface="Calibri"/>
                </a:rPr>
                <a:t>Knowing how to relax and avoid stress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B6AC3DA-E336-85C2-D0FB-F4169CD2ED54}"/>
                </a:ext>
              </a:extLst>
            </p:cNvPr>
            <p:cNvSpPr txBox="1"/>
            <p:nvPr/>
          </p:nvSpPr>
          <p:spPr>
            <a:xfrm>
              <a:off x="807770" y="1314044"/>
              <a:ext cx="3139538" cy="1113617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lIns="91440" tIns="45720" rIns="91440" bIns="45720" anchor="t">
              <a:spAutoFit/>
            </a:bodyPr>
            <a:lstStyle/>
            <a:p>
              <a:r>
                <a:rPr lang="en-GB" sz="800" b="1" dirty="0">
                  <a:solidFill>
                    <a:srgbClr val="000000"/>
                  </a:solidFill>
                </a:rPr>
                <a:t>Maths</a:t>
              </a:r>
              <a:endParaRPr lang="en-US" dirty="0">
                <a:solidFill>
                  <a:srgbClr val="000000"/>
                </a:solidFill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800" b="1">
                  <a:solidFill>
                    <a:srgbClr val="000000"/>
                  </a:solidFill>
                </a:rPr>
                <a:t>Multiplication</a:t>
              </a:r>
              <a:r>
                <a:rPr lang="en-GB" sz="800" b="1" i="0" u="none" strike="noStrike">
                  <a:solidFill>
                    <a:srgbClr val="000000"/>
                  </a:solidFill>
                  <a:effectLst/>
                </a:rPr>
                <a:t>:</a:t>
              </a:r>
              <a:r>
                <a:rPr lang="en-GB" sz="800" b="0" i="0" u="none" strike="noStrike" dirty="0">
                  <a:solidFill>
                    <a:srgbClr val="000000"/>
                  </a:solidFill>
                  <a:effectLst/>
                </a:rPr>
                <a:t> </a:t>
              </a:r>
              <a:endParaRPr lang="en-GB" sz="800" dirty="0">
                <a:solidFill>
                  <a:srgbClr val="000000"/>
                </a:solidFill>
                <a:latin typeface="Calibri"/>
                <a:ea typeface="Calibri"/>
                <a:cs typeface="Calibri"/>
              </a:endParaRPr>
            </a:p>
            <a:p>
              <a:r>
                <a:rPr lang="en-GB" sz="800">
                  <a:solidFill>
                    <a:srgbClr val="000000"/>
                  </a:solidFill>
                  <a:latin typeface="Calibri"/>
                  <a:ea typeface="Calibri"/>
                  <a:cs typeface="Calibri"/>
                </a:rPr>
                <a:t>To count </a:t>
              </a:r>
              <a:r>
                <a:rPr lang="en-GB" sz="800" dirty="0">
                  <a:solidFill>
                    <a:srgbClr val="000000"/>
                  </a:solidFill>
                  <a:latin typeface="Calibri"/>
                  <a:ea typeface="Calibri"/>
                  <a:cs typeface="Arial"/>
                </a:rPr>
                <a:t>in different ways, understand multiples and repeated Addition, number of groups, group size and product.</a:t>
              </a:r>
              <a:endParaRPr lang="en-GB" sz="800">
                <a:solidFill>
                  <a:srgbClr val="000000"/>
                </a:solidFill>
                <a:latin typeface="Calibri"/>
                <a:ea typeface="Calibri"/>
                <a:cs typeface="Calibri" panose="020F0502020204030204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800" b="1" dirty="0">
                  <a:solidFill>
                    <a:srgbClr val="000000"/>
                  </a:solidFill>
                </a:rPr>
                <a:t>Division</a:t>
              </a:r>
              <a:r>
                <a:rPr lang="en-GB" sz="800" dirty="0">
                  <a:solidFill>
                    <a:srgbClr val="000000"/>
                  </a:solidFill>
                </a:rPr>
                <a:t>: </a:t>
              </a:r>
              <a:endParaRPr lang="en-GB" dirty="0">
                <a:solidFill>
                  <a:srgbClr val="000000"/>
                </a:solidFill>
              </a:endParaRPr>
            </a:p>
            <a:p>
              <a:r>
                <a:rPr lang="en-GB" sz="800">
                  <a:solidFill>
                    <a:srgbClr val="000000"/>
                  </a:solidFill>
                </a:rPr>
                <a:t>sharing and grouping strategies.</a:t>
              </a:r>
              <a:endParaRPr lang="en-GB">
                <a:solidFill>
                  <a:srgbClr val="000000"/>
                </a:solidFill>
                <a:ea typeface="Calibri"/>
                <a:cs typeface="Calibri"/>
              </a:endParaRPr>
            </a:p>
            <a:p>
              <a:pPr>
                <a:buFont typeface="Arial" panose="020B0604020202020204" pitchFamily="34" charset="0"/>
                <a:buChar char="•"/>
              </a:pPr>
              <a:r>
                <a:rPr lang="en-GB" sz="800" b="1" dirty="0">
                  <a:solidFill>
                    <a:srgbClr val="000000"/>
                  </a:solidFill>
                </a:rPr>
                <a:t>      Problem Solving: </a:t>
              </a:r>
              <a:endParaRPr lang="en-GB" sz="800">
                <a:solidFill>
                  <a:srgbClr val="000000"/>
                </a:solidFill>
                <a:ea typeface="+mn-lt"/>
                <a:cs typeface="+mn-lt"/>
              </a:endParaRPr>
            </a:p>
            <a:p>
              <a:r>
                <a:rPr lang="en-GB" sz="800" dirty="0">
                  <a:solidFill>
                    <a:srgbClr val="000000"/>
                  </a:solidFill>
                  <a:ea typeface="+mn-lt"/>
                  <a:cs typeface="+mn-lt"/>
                </a:rPr>
                <a:t>with multiplication and division.</a:t>
              </a:r>
              <a:endParaRPr lang="en-GB" sz="800" dirty="0">
                <a:ea typeface="Calibri" panose="020F0502020204030204"/>
                <a:cs typeface="Calibri" panose="020F0502020204030204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F618D8B-06FD-ED81-B6BF-FC0D8BD56266}"/>
                </a:ext>
              </a:extLst>
            </p:cNvPr>
            <p:cNvSpPr txBox="1"/>
            <p:nvPr/>
          </p:nvSpPr>
          <p:spPr>
            <a:xfrm>
              <a:off x="4191266" y="1318344"/>
              <a:ext cx="3139538" cy="200451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lIns="91440" tIns="45720" rIns="91440" bIns="45720" anchor="t">
              <a:spAutoFit/>
            </a:bodyPr>
            <a:lstStyle/>
            <a:p>
              <a:pPr algn="l"/>
              <a:r>
                <a:rPr lang="en-GB" sz="800" b="1" i="0" u="none" strike="noStrike" dirty="0">
                  <a:solidFill>
                    <a:srgbClr val="000000"/>
                  </a:solidFill>
                  <a:effectLst/>
                </a:rPr>
                <a:t>English</a:t>
              </a:r>
            </a:p>
            <a:p>
              <a:r>
                <a:rPr lang="en-GB" sz="800" b="1" dirty="0">
                  <a:solidFill>
                    <a:srgbClr val="000000"/>
                  </a:solidFill>
                </a:rPr>
                <a:t>Narrative</a:t>
              </a:r>
              <a:endParaRPr lang="en-GB" sz="800" b="1" dirty="0">
                <a:solidFill>
                  <a:srgbClr val="000000"/>
                </a:solidFill>
                <a:ea typeface="Calibri" panose="020F0502020204030204"/>
                <a:cs typeface="Calibri" panose="020F0502020204030204"/>
              </a:endParaRPr>
            </a:p>
            <a:p>
              <a:pPr marL="171450" indent="-171450">
                <a:buFont typeface="Arial"/>
                <a:buChar char="•"/>
              </a:pPr>
              <a:r>
                <a:rPr lang="en-GB" sz="800" dirty="0">
                  <a:solidFill>
                    <a:srgbClr val="000000"/>
                  </a:solidFill>
                  <a:ea typeface="Calibri"/>
                  <a:cs typeface="Calibri"/>
                </a:rPr>
                <a:t>Madlenka / Martha Maps it Out</a:t>
              </a:r>
              <a:endParaRPr lang="en-GB" dirty="0">
                <a:solidFill>
                  <a:srgbClr val="000000"/>
                </a:solidFill>
                <a:ea typeface="Calibri"/>
                <a:cs typeface="Calibri"/>
              </a:endParaRPr>
            </a:p>
            <a:p>
              <a:r>
                <a:rPr lang="en-GB" sz="800" b="1" dirty="0">
                  <a:ea typeface="Calibri" panose="020F0502020204030204"/>
                  <a:cs typeface="Calibri" panose="020F0502020204030204"/>
                </a:rPr>
                <a:t>Performance Poetry</a:t>
              </a:r>
            </a:p>
            <a:p>
              <a:r>
                <a:rPr lang="en-GB" sz="800" dirty="0">
                  <a:ea typeface="Calibri" panose="020F0502020204030204"/>
                  <a:cs typeface="Calibri" panose="020F0502020204030204"/>
                </a:rPr>
                <a:t>Julia Donaldson's Poems to Perform</a:t>
              </a:r>
            </a:p>
            <a:p>
              <a:r>
                <a:rPr lang="en-GB" sz="800" dirty="0">
                  <a:ea typeface="Calibri" panose="020F0502020204030204"/>
                  <a:cs typeface="Calibri" panose="020F0502020204030204"/>
                </a:rPr>
                <a:t>Year 1</a:t>
              </a:r>
            </a:p>
            <a:p>
              <a:pPr marL="171450" indent="-171450">
                <a:buFont typeface="Arial"/>
                <a:buChar char="•"/>
              </a:pPr>
              <a:r>
                <a:rPr lang="en-GB" sz="800" dirty="0">
                  <a:ea typeface="Calibri" panose="020F0502020204030204"/>
                  <a:cs typeface="Calibri" panose="020F0502020204030204"/>
                </a:rPr>
                <a:t>Understands that a story has a main character</a:t>
              </a:r>
              <a:endParaRPr lang="en-US" sz="800" dirty="0">
                <a:ea typeface="Calibri" panose="020F0502020204030204"/>
                <a:cs typeface="Calibri" panose="020F0502020204030204"/>
              </a:endParaRPr>
            </a:p>
            <a:p>
              <a:pPr marL="171450" indent="-171450">
                <a:buFont typeface="Arial"/>
                <a:buChar char="•"/>
              </a:pPr>
              <a:r>
                <a:rPr lang="en-GB" sz="800" dirty="0">
                  <a:ea typeface="Calibri" panose="020F0502020204030204"/>
                  <a:cs typeface="Calibri" panose="020F0502020204030204"/>
                </a:rPr>
                <a:t>Demarcate sentences with a capital letter, full stop and exclamation mark</a:t>
              </a:r>
            </a:p>
            <a:p>
              <a:pPr marL="171450" indent="-171450">
                <a:buFont typeface="Arial"/>
                <a:buChar char="•"/>
              </a:pPr>
              <a:r>
                <a:rPr lang="en-GB" sz="800" dirty="0">
                  <a:ea typeface="Calibri" panose="020F0502020204030204"/>
                  <a:cs typeface="Calibri" panose="020F0502020204030204"/>
                </a:rPr>
                <a:t>Form letters correctly</a:t>
              </a:r>
            </a:p>
            <a:p>
              <a:r>
                <a:rPr lang="en-GB" sz="800" dirty="0">
                  <a:ea typeface="Calibri" panose="020F0502020204030204"/>
                  <a:cs typeface="Calibri" panose="020F0502020204030204"/>
                </a:rPr>
                <a:t>Year 2</a:t>
              </a:r>
            </a:p>
            <a:p>
              <a:pPr>
                <a:buFont typeface="Arial"/>
                <a:buChar char="•"/>
              </a:pPr>
              <a:r>
                <a:rPr lang="en-GB" sz="800">
                  <a:ea typeface="+mn-lt"/>
                  <a:cs typeface="+mn-lt"/>
                </a:rPr>
                <a:t> A sentence is an idea about a person or thing (noun) with action, thought   </a:t>
              </a:r>
              <a:r>
                <a:rPr lang="en-GB" sz="800" dirty="0">
                  <a:ea typeface="+mn-lt"/>
                  <a:cs typeface="+mn-lt"/>
                </a:rPr>
                <a:t>or feeling (verb)</a:t>
              </a:r>
              <a:endParaRPr lang="en-GB" dirty="0">
                <a:ea typeface="Calibri" panose="020F0502020204030204"/>
                <a:cs typeface="Calibri" panose="020F0502020204030204"/>
              </a:endParaRPr>
            </a:p>
            <a:p>
              <a:pPr marL="171450" indent="-171450">
                <a:buFont typeface="Arial"/>
                <a:buChar char="•"/>
              </a:pPr>
              <a:r>
                <a:rPr lang="en-GB" sz="800" dirty="0">
                  <a:ea typeface="Calibri" panose="020F0502020204030204"/>
                  <a:cs typeface="Calibri" panose="020F0502020204030204"/>
                </a:rPr>
                <a:t>Understand pronouns and personal pronouns</a:t>
              </a:r>
            </a:p>
            <a:p>
              <a:pPr marL="171450" indent="-171450">
                <a:buFont typeface="Arial"/>
                <a:buChar char="•"/>
              </a:pPr>
              <a:r>
                <a:rPr lang="en-GB" sz="800" dirty="0">
                  <a:ea typeface="Calibri" panose="020F0502020204030204"/>
                  <a:cs typeface="Calibri" panose="020F0502020204030204"/>
                </a:rPr>
                <a:t>Use conjunctions or, and, but, when, if , that because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35E2169-6CA5-77D5-D1E9-9CF9EBFEE5AA}"/>
                </a:ext>
              </a:extLst>
            </p:cNvPr>
            <p:cNvSpPr txBox="1"/>
            <p:nvPr/>
          </p:nvSpPr>
          <p:spPr>
            <a:xfrm>
              <a:off x="7588932" y="1928369"/>
              <a:ext cx="3139539" cy="85907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square" lIns="91440" tIns="45720" rIns="91440" bIns="45720" anchor="t">
              <a:spAutoFit/>
            </a:bodyPr>
            <a:lstStyle/>
            <a:p>
              <a:pPr algn="l"/>
              <a:r>
                <a:rPr lang="en-GB" sz="800" b="1" i="0" u="none" strike="noStrike" dirty="0">
                  <a:solidFill>
                    <a:srgbClr val="000000"/>
                  </a:solidFill>
                  <a:effectLst/>
                </a:rPr>
                <a:t>Science</a:t>
              </a:r>
            </a:p>
            <a:p>
              <a:r>
                <a:rPr lang="en-GB" sz="800" b="1">
                  <a:solidFill>
                    <a:srgbClr val="000000"/>
                  </a:solidFill>
                </a:rPr>
                <a:t>Animals</a:t>
              </a:r>
              <a:endParaRPr lang="en-GB"/>
            </a:p>
            <a:p>
              <a:pPr marL="171450" indent="-171450">
                <a:buFont typeface="Arial"/>
                <a:buChar char="•"/>
              </a:pPr>
              <a:r>
                <a:rPr lang="en-GB" sz="800" dirty="0">
                  <a:solidFill>
                    <a:srgbClr val="000000"/>
                  </a:solidFill>
                  <a:ea typeface="Calibri"/>
                  <a:cs typeface="Calibri"/>
                </a:rPr>
                <a:t>Know the differences between mammals, birds, fish, reptiles and amphibians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800" dirty="0">
                  <a:solidFill>
                    <a:srgbClr val="000000"/>
                  </a:solidFill>
                  <a:ea typeface="Calibri"/>
                  <a:cs typeface="Calibri"/>
                </a:rPr>
                <a:t>Sort and classify animals according to their features.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n-GB" sz="800" dirty="0">
                <a:solidFill>
                  <a:srgbClr val="000000"/>
                </a:solidFill>
                <a:ea typeface="Calibri"/>
                <a:cs typeface="Calibri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0B10E0F-5224-AFED-AE11-112EE0FC64F3}"/>
                </a:ext>
              </a:extLst>
            </p:cNvPr>
            <p:cNvSpPr txBox="1"/>
            <p:nvPr/>
          </p:nvSpPr>
          <p:spPr>
            <a:xfrm>
              <a:off x="847498" y="2625182"/>
              <a:ext cx="3133026" cy="986346"/>
            </a:xfrm>
            <a:prstGeom prst="rect">
              <a:avLst/>
            </a:prstGeom>
            <a:solidFill>
              <a:srgbClr val="84E9A1"/>
            </a:solidFill>
          </p:spPr>
          <p:txBody>
            <a:bodyPr wrap="square" lIns="91440" tIns="45720" rIns="91440" bIns="45720" anchor="t">
              <a:spAutoFit/>
            </a:bodyPr>
            <a:lstStyle/>
            <a:p>
              <a:pPr algn="l"/>
              <a:r>
                <a:rPr lang="en-GB" sz="800" b="1" i="0" u="none" strike="noStrike" dirty="0">
                  <a:solidFill>
                    <a:srgbClr val="000000"/>
                  </a:solidFill>
                  <a:effectLst/>
                </a:rPr>
                <a:t>Geography</a:t>
              </a:r>
            </a:p>
            <a:p>
              <a:r>
                <a:rPr lang="en-GB" sz="800" b="1">
                  <a:solidFill>
                    <a:srgbClr val="000000"/>
                  </a:solidFill>
                </a:rPr>
                <a:t>How do we use maps for direction and what are the seven continents and five oceans in the world?</a:t>
              </a:r>
              <a:endParaRPr lang="en-GB" sz="800" b="1">
                <a:solidFill>
                  <a:srgbClr val="000000"/>
                </a:solidFill>
                <a:ea typeface="Calibri" panose="020F0502020204030204"/>
                <a:cs typeface="Calibri" panose="020F0502020204030204"/>
              </a:endParaRPr>
            </a:p>
            <a:p>
              <a:pPr marL="171450" indent="-171450">
                <a:buFont typeface="Arial"/>
                <a:buChar char="•"/>
              </a:pPr>
              <a:r>
                <a:rPr lang="en-GB" sz="800" dirty="0">
                  <a:solidFill>
                    <a:srgbClr val="000000"/>
                  </a:solidFill>
                </a:rPr>
                <a:t>Understand </a:t>
              </a:r>
              <a:r>
                <a:rPr lang="en-GB" sz="800" b="0" u="none" strike="noStrike" dirty="0">
                  <a:solidFill>
                    <a:srgbClr val="000000"/>
                  </a:solidFill>
                  <a:effectLst/>
                </a:rPr>
                <a:t>the </a:t>
              </a:r>
              <a:r>
                <a:rPr lang="en-GB" sz="800" dirty="0">
                  <a:solidFill>
                    <a:srgbClr val="000000"/>
                  </a:solidFill>
                </a:rPr>
                <a:t>purpose </a:t>
              </a:r>
              <a:r>
                <a:rPr lang="en-GB" sz="800" b="0" u="none" strike="noStrike" dirty="0">
                  <a:solidFill>
                    <a:srgbClr val="000000"/>
                  </a:solidFill>
                  <a:effectLst/>
                </a:rPr>
                <a:t>of </a:t>
              </a:r>
              <a:r>
                <a:rPr lang="en-GB" sz="800" dirty="0">
                  <a:solidFill>
                    <a:srgbClr val="000000"/>
                  </a:solidFill>
                </a:rPr>
                <a:t>a map </a:t>
              </a:r>
              <a:endParaRPr lang="en-GB" sz="800" b="0" u="none" strike="noStrike" dirty="0">
                <a:solidFill>
                  <a:srgbClr val="000000"/>
                </a:solidFill>
                <a:effectLst/>
                <a:ea typeface="Calibri"/>
                <a:cs typeface="Calibri"/>
              </a:endParaRPr>
            </a:p>
            <a:p>
              <a:pPr>
                <a:buFont typeface="Arial" panose="020B0604020202020204" pitchFamily="34" charset="0"/>
                <a:buChar char="•"/>
              </a:pPr>
              <a:r>
                <a:rPr lang="en-GB" sz="800" dirty="0">
                  <a:ea typeface="Calibri"/>
                  <a:cs typeface="Calibri"/>
                </a:rPr>
                <a:t> Name and locate the 7 continents</a:t>
              </a:r>
            </a:p>
            <a:p>
              <a:pPr>
                <a:buFont typeface="Arial" panose="020B0604020202020204" pitchFamily="34" charset="0"/>
                <a:buChar char="•"/>
              </a:pPr>
              <a:r>
                <a:rPr lang="en-GB" sz="800" dirty="0">
                  <a:ea typeface="Calibri"/>
                  <a:cs typeface="Calibri"/>
                </a:rPr>
                <a:t> Name and locate the 5 oceans</a:t>
              </a:r>
            </a:p>
            <a:p>
              <a:pPr>
                <a:buFont typeface="Arial" panose="020B0604020202020204" pitchFamily="34" charset="0"/>
                <a:buChar char="•"/>
              </a:pPr>
              <a:r>
                <a:rPr lang="en-GB" sz="800" dirty="0">
                  <a:ea typeface="Calibri"/>
                  <a:cs typeface="Calibri"/>
                </a:rPr>
                <a:t>Locate the equator 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3A6BA2C9-7F0A-CF99-DE0D-06665E1A3D11}"/>
                </a:ext>
              </a:extLst>
            </p:cNvPr>
            <p:cNvSpPr txBox="1"/>
            <p:nvPr/>
          </p:nvSpPr>
          <p:spPr>
            <a:xfrm>
              <a:off x="7591288" y="1311096"/>
              <a:ext cx="3139538" cy="47726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txBody>
            <a:bodyPr wrap="square" lIns="91440" tIns="45720" rIns="91440" bIns="45720" anchor="t">
              <a:spAutoFit/>
            </a:bodyPr>
            <a:lstStyle/>
            <a:p>
              <a:pPr algn="l"/>
              <a:r>
                <a:rPr lang="en-GB" sz="800" b="1" i="0" u="none" strike="noStrike" dirty="0">
                  <a:solidFill>
                    <a:srgbClr val="000000"/>
                  </a:solidFill>
                  <a:effectLst/>
                </a:rPr>
                <a:t>Physical Education (PE)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en-GB" sz="800" b="1" dirty="0">
                  <a:solidFill>
                    <a:srgbClr val="000000"/>
                  </a:solidFill>
                </a:rPr>
                <a:t>Dance</a:t>
              </a:r>
              <a:endParaRPr lang="en-GB" sz="800" b="1" i="0" u="none" strike="noStrike" dirty="0">
                <a:solidFill>
                  <a:srgbClr val="000000"/>
                </a:solidFill>
                <a:effectLst/>
                <a:ea typeface="Calibri"/>
                <a:cs typeface="Calibri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800" b="1" dirty="0">
                  <a:solidFill>
                    <a:srgbClr val="000000"/>
                  </a:solidFill>
                </a:rPr>
                <a:t>Ball skills</a:t>
              </a:r>
              <a:r>
                <a:rPr lang="en-GB" sz="800" b="0" i="0" u="none" strike="noStrike" dirty="0">
                  <a:solidFill>
                    <a:srgbClr val="000000"/>
                  </a:solidFill>
                  <a:effectLst/>
                </a:rPr>
                <a:t>, focusing on </a:t>
              </a:r>
              <a:r>
                <a:rPr lang="en-GB" sz="800" dirty="0">
                  <a:solidFill>
                    <a:srgbClr val="000000"/>
                  </a:solidFill>
                </a:rPr>
                <a:t>accurate throwing and catching</a:t>
              </a:r>
              <a:endParaRPr lang="en-GB" sz="800" b="0" i="0" u="none" strike="noStrike" dirty="0">
                <a:solidFill>
                  <a:srgbClr val="000000"/>
                </a:solidFill>
                <a:effectLst/>
                <a:ea typeface="Calibri"/>
                <a:cs typeface="Calibri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379618B-3BF4-4AE7-DCE3-E9F6430CF350}"/>
                </a:ext>
              </a:extLst>
            </p:cNvPr>
            <p:cNvSpPr txBox="1"/>
            <p:nvPr/>
          </p:nvSpPr>
          <p:spPr>
            <a:xfrm>
              <a:off x="7584100" y="4030816"/>
              <a:ext cx="3139538" cy="731805"/>
            </a:xfrm>
            <a:prstGeom prst="rect">
              <a:avLst/>
            </a:prstGeom>
            <a:solidFill>
              <a:srgbClr val="DEF6E9"/>
            </a:solidFill>
          </p:spPr>
          <p:txBody>
            <a:bodyPr wrap="square" lIns="91440" tIns="45720" rIns="91440" bIns="45720" anchor="t">
              <a:spAutoFit/>
            </a:bodyPr>
            <a:lstStyle/>
            <a:p>
              <a:pPr algn="l"/>
              <a:r>
                <a:rPr lang="en-GB" sz="800" b="1" i="0" u="none" strike="noStrike" dirty="0">
                  <a:solidFill>
                    <a:srgbClr val="000000"/>
                  </a:solidFill>
                  <a:effectLst/>
                </a:rPr>
                <a:t>Computing</a:t>
              </a:r>
            </a:p>
            <a:p>
              <a:r>
                <a:rPr lang="en-GB" sz="800" b="1" dirty="0">
                  <a:solidFill>
                    <a:srgbClr val="000000"/>
                  </a:solidFill>
                  <a:ea typeface="Calibri"/>
                  <a:cs typeface="Calibri"/>
                </a:rPr>
                <a:t>Data and Information - Pictograms</a:t>
              </a:r>
            </a:p>
            <a:p>
              <a:pPr marL="171450" indent="-171450">
                <a:buFont typeface="Arial"/>
                <a:buChar char="•"/>
              </a:pPr>
              <a:r>
                <a:rPr lang="en-GB" sz="800" dirty="0">
                  <a:solidFill>
                    <a:srgbClr val="000000"/>
                  </a:solidFill>
                  <a:ea typeface="Calibri"/>
                  <a:cs typeface="Calibri"/>
                </a:rPr>
                <a:t>Grouping data (year 1)</a:t>
              </a:r>
              <a:endParaRPr lang="en-GB" sz="800" b="1" dirty="0">
                <a:solidFill>
                  <a:srgbClr val="000000"/>
                </a:solidFill>
                <a:ea typeface="Calibri"/>
                <a:cs typeface="Calibri"/>
              </a:endParaRPr>
            </a:p>
            <a:p>
              <a:pPr marL="171450" indent="-171450">
                <a:buFont typeface="Arial"/>
                <a:buChar char="•"/>
              </a:pPr>
              <a:r>
                <a:rPr lang="en-GB" sz="800">
                  <a:solidFill>
                    <a:srgbClr val="000000"/>
                  </a:solidFill>
                  <a:ea typeface="Calibri"/>
                  <a:cs typeface="Calibri"/>
                </a:rPr>
                <a:t>Pictograms  (year 2)</a:t>
              </a:r>
            </a:p>
            <a:p>
              <a:pPr marL="171450" indent="-171450">
                <a:buFont typeface="Arial"/>
                <a:buChar char="•"/>
              </a:pPr>
              <a:endParaRPr lang="en-GB" sz="800" dirty="0">
                <a:solidFill>
                  <a:srgbClr val="000000"/>
                </a:solidFill>
                <a:ea typeface="Calibri"/>
                <a:cs typeface="Calibri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46BD1E1-EA0E-3306-FB99-003DEFC7B71C}"/>
                </a:ext>
              </a:extLst>
            </p:cNvPr>
            <p:cNvSpPr txBox="1"/>
            <p:nvPr/>
          </p:nvSpPr>
          <p:spPr>
            <a:xfrm>
              <a:off x="4187210" y="4123303"/>
              <a:ext cx="3139538" cy="98634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lIns="91440" tIns="45720" rIns="91440" bIns="45720" anchor="t">
              <a:spAutoFit/>
            </a:bodyPr>
            <a:lstStyle/>
            <a:p>
              <a:pPr algn="l"/>
              <a:r>
                <a:rPr lang="en-GB" sz="800" b="1" i="0" u="none" strike="noStrike" dirty="0">
                  <a:solidFill>
                    <a:srgbClr val="000000"/>
                  </a:solidFill>
                  <a:effectLst/>
                </a:rPr>
                <a:t>Design and Technology (DT)</a:t>
              </a:r>
            </a:p>
            <a:p>
              <a:r>
                <a:rPr lang="en-GB" sz="800" b="1" u="sng" dirty="0">
                  <a:solidFill>
                    <a:srgbClr val="000000"/>
                  </a:solidFill>
                </a:rPr>
                <a:t>Cooking and Nutrition- </a:t>
              </a:r>
              <a:r>
                <a:rPr lang="en-GB" sz="800" u="sng" dirty="0">
                  <a:solidFill>
                    <a:srgbClr val="000000"/>
                  </a:solidFill>
                </a:rPr>
                <a:t>Smoothies</a:t>
              </a:r>
              <a:endParaRPr lang="en-GB" sz="800" dirty="0"/>
            </a:p>
            <a:p>
              <a:r>
                <a:rPr lang="en-GB" sz="800">
                  <a:solidFill>
                    <a:srgbClr val="000000"/>
                  </a:solidFill>
                  <a:ea typeface="Calibri"/>
                  <a:cs typeface="Calibri"/>
                </a:rPr>
                <a:t>• To know that a fruit has seeds.</a:t>
              </a:r>
              <a:endParaRPr lang="en-US" sz="800">
                <a:solidFill>
                  <a:srgbClr val="000000"/>
                </a:solidFill>
                <a:ea typeface="Calibri"/>
                <a:cs typeface="Calibri"/>
              </a:endParaRPr>
            </a:p>
            <a:p>
              <a:r>
                <a:rPr lang="en-GB" sz="800">
                  <a:solidFill>
                    <a:srgbClr val="000000"/>
                  </a:solidFill>
                  <a:ea typeface="Calibri"/>
                  <a:cs typeface="Calibri"/>
                </a:rPr>
                <a:t> • To know that fruits grow on trees or vines.</a:t>
              </a:r>
              <a:endParaRPr lang="en-US" sz="800">
                <a:solidFill>
                  <a:srgbClr val="000000"/>
                </a:solidFill>
                <a:ea typeface="Calibri"/>
                <a:cs typeface="Calibri"/>
              </a:endParaRPr>
            </a:p>
            <a:p>
              <a:r>
                <a:rPr lang="en-GB" sz="800" dirty="0">
                  <a:solidFill>
                    <a:srgbClr val="000000"/>
                  </a:solidFill>
                  <a:ea typeface="Calibri"/>
                  <a:cs typeface="Calibri"/>
                </a:rPr>
                <a:t> • To know that vegetables can grow either above or below ground. </a:t>
              </a:r>
              <a:endParaRPr lang="en-US" sz="800">
                <a:solidFill>
                  <a:srgbClr val="000000"/>
                </a:solidFill>
                <a:ea typeface="Calibri"/>
                <a:cs typeface="Calibri"/>
              </a:endParaRPr>
            </a:p>
            <a:p>
              <a:r>
                <a:rPr lang="en-GB" sz="800" dirty="0">
                  <a:solidFill>
                    <a:srgbClr val="000000"/>
                  </a:solidFill>
                  <a:ea typeface="Calibri"/>
                  <a:cs typeface="Calibri"/>
                </a:rPr>
                <a:t>• To know that vegetables is any edible part of a plant (e.g. roots: potatoes, leaves: lettuce, fruit: cucumber).</a:t>
              </a:r>
              <a:endParaRPr lang="en-US" sz="800">
                <a:ea typeface="Calibri"/>
                <a:cs typeface="Calibri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2C01A249-C61D-A307-34B9-DC46B6334A2A}"/>
                </a:ext>
              </a:extLst>
            </p:cNvPr>
            <p:cNvSpPr txBox="1"/>
            <p:nvPr/>
          </p:nvSpPr>
          <p:spPr>
            <a:xfrm>
              <a:off x="7588487" y="2875166"/>
              <a:ext cx="3139539" cy="986346"/>
            </a:xfrm>
            <a:prstGeom prst="rect">
              <a:avLst/>
            </a:prstGeom>
            <a:solidFill>
              <a:srgbClr val="EEF3CE"/>
            </a:solidFill>
          </p:spPr>
          <p:txBody>
            <a:bodyPr wrap="square" lIns="91440" tIns="45720" rIns="91440" bIns="45720" anchor="t">
              <a:spAutoFit/>
            </a:bodyPr>
            <a:lstStyle/>
            <a:p>
              <a:pPr algn="l"/>
              <a:r>
                <a:rPr lang="en-GB" sz="800" b="1" i="0" u="none" strike="noStrike" dirty="0">
                  <a:solidFill>
                    <a:srgbClr val="000000"/>
                  </a:solidFill>
                  <a:effectLst/>
                </a:rPr>
                <a:t>Religious Education (RE)</a:t>
              </a:r>
            </a:p>
            <a:p>
              <a:r>
                <a:rPr lang="en-GB" sz="800" b="1" dirty="0">
                  <a:solidFill>
                    <a:srgbClr val="000000"/>
                  </a:solidFill>
                </a:rPr>
                <a:t>Why is Passover important to Judaism?</a:t>
              </a:r>
              <a:endParaRPr lang="en-GB" sz="800" dirty="0">
                <a:solidFill>
                  <a:srgbClr val="000000"/>
                </a:solidFill>
                <a:ea typeface="Calibri"/>
                <a:cs typeface="Calibri"/>
              </a:endParaRPr>
            </a:p>
            <a:p>
              <a:r>
                <a:rPr lang="en-GB" sz="800" b="1" dirty="0">
                  <a:solidFill>
                    <a:srgbClr val="FF0000"/>
                  </a:solidFill>
                </a:rPr>
                <a:t>Judaism</a:t>
              </a:r>
              <a:endParaRPr lang="en-GB" sz="800" dirty="0">
                <a:solidFill>
                  <a:srgbClr val="FF0000"/>
                </a:solidFill>
                <a:ea typeface="Calibri"/>
                <a:cs typeface="Calibri"/>
              </a:endParaRPr>
            </a:p>
            <a:p>
              <a:r>
                <a:rPr lang="en-GB" sz="800" b="1" dirty="0">
                  <a:solidFill>
                    <a:srgbClr val="000000"/>
                  </a:solidFill>
                </a:rPr>
                <a:t>Beliefs and Practices</a:t>
              </a:r>
              <a:endParaRPr lang="en-GB" sz="800" dirty="0">
                <a:solidFill>
                  <a:srgbClr val="000000"/>
                </a:solidFill>
              </a:endParaRPr>
            </a:p>
            <a:p>
              <a:pPr marL="285750" indent="-285750">
                <a:buFont typeface="Symbol"/>
                <a:buChar char="•"/>
              </a:pPr>
              <a:r>
                <a:rPr lang="en-GB" sz="800" dirty="0">
                  <a:solidFill>
                    <a:srgbClr val="001D35"/>
                  </a:solidFill>
                  <a:ea typeface="Calibri"/>
                  <a:cs typeface="Calibri"/>
                </a:rPr>
                <a:t>God spoke to Moses and told him to free his people – the Israelites </a:t>
              </a:r>
            </a:p>
            <a:p>
              <a:pPr marL="285750" indent="-285750">
                <a:buFont typeface="Symbol"/>
                <a:buChar char="•"/>
              </a:pPr>
              <a:r>
                <a:rPr lang="en-GB" sz="800" dirty="0">
                  <a:solidFill>
                    <a:srgbClr val="000000"/>
                  </a:solidFill>
                  <a:ea typeface="Calibri"/>
                  <a:cs typeface="Calibri"/>
                </a:rPr>
                <a:t>Moses became a Jewish leader and led the Israelites to freedom. </a:t>
              </a:r>
            </a:p>
            <a:p>
              <a:pPr marL="285750" indent="-285750">
                <a:buFont typeface="Symbol"/>
                <a:buChar char="•"/>
              </a:pPr>
              <a:r>
                <a:rPr lang="en-GB" sz="800" dirty="0">
                  <a:solidFill>
                    <a:srgbClr val="000000"/>
                  </a:solidFill>
                  <a:ea typeface="Calibri"/>
                  <a:cs typeface="Calibri"/>
                </a:rPr>
                <a:t>Jews attend the synagogue to pray prior to the Seder meal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8A2A3598-17CC-C7C2-A543-D9580039B923}"/>
                </a:ext>
              </a:extLst>
            </p:cNvPr>
            <p:cNvSpPr/>
            <p:nvPr/>
          </p:nvSpPr>
          <p:spPr>
            <a:xfrm>
              <a:off x="807770" y="4881045"/>
              <a:ext cx="3139538" cy="226652"/>
            </a:xfrm>
            <a:prstGeom prst="rect">
              <a:avLst/>
            </a:prstGeom>
            <a:solidFill>
              <a:srgbClr val="C1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/>
                <a:t>Helpful Websites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9BD9C423-79FC-941A-3AE9-98C841669B01}"/>
                </a:ext>
              </a:extLst>
            </p:cNvPr>
            <p:cNvSpPr/>
            <p:nvPr/>
          </p:nvSpPr>
          <p:spPr>
            <a:xfrm>
              <a:off x="7580188" y="4804854"/>
              <a:ext cx="3139538" cy="309736"/>
            </a:xfrm>
            <a:prstGeom prst="rect">
              <a:avLst/>
            </a:prstGeom>
            <a:solidFill>
              <a:srgbClr val="C1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b="1" dirty="0"/>
                <a:t>Next term’s highlights include</a:t>
              </a:r>
              <a:r>
                <a:rPr lang="en-GB" sz="800" dirty="0"/>
                <a:t>: The Anglo Saxons, Rainforests, Dance, Netball, Observational Drawing and Pavillion structures 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1B33D08F-BB53-5943-52DF-10CEC1547545}"/>
              </a:ext>
            </a:extLst>
          </p:cNvPr>
          <p:cNvSpPr txBox="1"/>
          <p:nvPr/>
        </p:nvSpPr>
        <p:spPr>
          <a:xfrm>
            <a:off x="4403281" y="3354570"/>
            <a:ext cx="3339459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lIns="91440" tIns="45720" rIns="91440" bIns="45720" anchor="t">
            <a:spAutoFit/>
          </a:bodyPr>
          <a:lstStyle/>
          <a:p>
            <a:pPr algn="l"/>
            <a:r>
              <a:rPr lang="en-GB" sz="800" b="1" dirty="0">
                <a:solidFill>
                  <a:srgbClr val="000000"/>
                </a:solidFill>
                <a:ea typeface="Calibri"/>
                <a:cs typeface="Calibri"/>
              </a:rPr>
              <a:t>Phonics</a:t>
            </a:r>
          </a:p>
          <a:p>
            <a:r>
              <a:rPr lang="en-GB" sz="800" dirty="0">
                <a:solidFill>
                  <a:srgbClr val="000000"/>
                </a:solidFill>
                <a:ea typeface="Calibri"/>
                <a:cs typeface="Calibri"/>
              </a:rPr>
              <a:t>Year 1</a:t>
            </a:r>
          </a:p>
          <a:p>
            <a:r>
              <a:rPr lang="en-GB" sz="800" dirty="0" err="1">
                <a:solidFill>
                  <a:srgbClr val="000000"/>
                </a:solidFill>
                <a:ea typeface="Calibri"/>
                <a:cs typeface="Calibri"/>
              </a:rPr>
              <a:t>ge</a:t>
            </a:r>
            <a:r>
              <a:rPr lang="en-GB" sz="800" dirty="0">
                <a:solidFill>
                  <a:srgbClr val="000000"/>
                </a:solidFill>
                <a:ea typeface="Calibri"/>
                <a:cs typeface="Calibri"/>
              </a:rPr>
              <a:t>/</a:t>
            </a:r>
            <a:r>
              <a:rPr lang="en-GB" sz="800" dirty="0" err="1">
                <a:solidFill>
                  <a:srgbClr val="000000"/>
                </a:solidFill>
                <a:ea typeface="Calibri"/>
                <a:cs typeface="Calibri"/>
              </a:rPr>
              <a:t>dge</a:t>
            </a:r>
            <a:r>
              <a:rPr lang="en-GB" sz="800" dirty="0">
                <a:solidFill>
                  <a:srgbClr val="000000"/>
                </a:solidFill>
                <a:ea typeface="Calibri"/>
                <a:cs typeface="Calibri"/>
              </a:rPr>
              <a:t>/al/il/</a:t>
            </a:r>
            <a:r>
              <a:rPr lang="en-GB" sz="800" dirty="0" err="1">
                <a:solidFill>
                  <a:srgbClr val="000000"/>
                </a:solidFill>
                <a:ea typeface="Calibri"/>
                <a:cs typeface="Calibri"/>
              </a:rPr>
              <a:t>ew</a:t>
            </a:r>
            <a:r>
              <a:rPr lang="en-GB" sz="800" dirty="0">
                <a:solidFill>
                  <a:srgbClr val="000000"/>
                </a:solidFill>
                <a:ea typeface="Calibri"/>
                <a:cs typeface="Calibri"/>
              </a:rPr>
              <a:t>/</a:t>
            </a:r>
            <a:r>
              <a:rPr lang="en-GB" sz="800" dirty="0" err="1">
                <a:solidFill>
                  <a:srgbClr val="000000"/>
                </a:solidFill>
                <a:ea typeface="Calibri"/>
                <a:cs typeface="Calibri"/>
              </a:rPr>
              <a:t>eu</a:t>
            </a:r>
            <a:r>
              <a:rPr lang="en-GB" sz="800" dirty="0">
                <a:solidFill>
                  <a:srgbClr val="000000"/>
                </a:solidFill>
                <a:ea typeface="Calibri"/>
                <a:cs typeface="Calibri"/>
              </a:rPr>
              <a:t>/</a:t>
            </a:r>
            <a:r>
              <a:rPr lang="en-GB" sz="800" dirty="0" err="1">
                <a:solidFill>
                  <a:srgbClr val="000000"/>
                </a:solidFill>
                <a:ea typeface="Calibri"/>
                <a:cs typeface="Calibri"/>
              </a:rPr>
              <a:t>ue</a:t>
            </a:r>
            <a:r>
              <a:rPr lang="en-GB" sz="800" dirty="0">
                <a:solidFill>
                  <a:srgbClr val="000000"/>
                </a:solidFill>
                <a:ea typeface="Calibri"/>
                <a:cs typeface="Calibri"/>
              </a:rPr>
              <a:t>/</a:t>
            </a:r>
            <a:r>
              <a:rPr lang="en-GB" sz="800" dirty="0" err="1">
                <a:solidFill>
                  <a:srgbClr val="000000"/>
                </a:solidFill>
                <a:ea typeface="Calibri"/>
                <a:cs typeface="Calibri"/>
              </a:rPr>
              <a:t>ui</a:t>
            </a:r>
            <a:r>
              <a:rPr lang="en-GB" sz="800" dirty="0">
                <a:solidFill>
                  <a:srgbClr val="000000"/>
                </a:solidFill>
                <a:ea typeface="Calibri"/>
                <a:cs typeface="Calibri"/>
              </a:rPr>
              <a:t>/</a:t>
            </a:r>
            <a:r>
              <a:rPr lang="en-GB" sz="800" dirty="0" err="1">
                <a:solidFill>
                  <a:srgbClr val="000000"/>
                </a:solidFill>
                <a:ea typeface="Calibri"/>
                <a:cs typeface="Calibri"/>
              </a:rPr>
              <a:t>ough</a:t>
            </a:r>
            <a:r>
              <a:rPr lang="en-GB" sz="800" dirty="0">
                <a:solidFill>
                  <a:srgbClr val="000000"/>
                </a:solidFill>
                <a:ea typeface="Calibri"/>
                <a:cs typeface="Calibri"/>
              </a:rPr>
              <a:t>/</a:t>
            </a:r>
            <a:r>
              <a:rPr lang="en-GB" sz="800" dirty="0" err="1">
                <a:solidFill>
                  <a:srgbClr val="000000"/>
                </a:solidFill>
                <a:ea typeface="Calibri"/>
                <a:cs typeface="Calibri"/>
              </a:rPr>
              <a:t>quar</a:t>
            </a:r>
          </a:p>
          <a:p>
            <a:r>
              <a:rPr lang="en-GB" sz="800" dirty="0">
                <a:solidFill>
                  <a:srgbClr val="000000"/>
                </a:solidFill>
                <a:ea typeface="Calibri"/>
                <a:cs typeface="Calibri"/>
              </a:rPr>
              <a:t>Year 2</a:t>
            </a:r>
          </a:p>
          <a:p>
            <a:r>
              <a:rPr lang="en-GB" sz="800" dirty="0">
                <a:solidFill>
                  <a:srgbClr val="000000"/>
                </a:solidFill>
                <a:ea typeface="Calibri"/>
                <a:cs typeface="Calibri"/>
              </a:rPr>
              <a:t>spelling rules: </a:t>
            </a:r>
            <a:r>
              <a:rPr lang="en-GB" sz="800" dirty="0" err="1">
                <a:solidFill>
                  <a:srgbClr val="000000"/>
                </a:solidFill>
                <a:ea typeface="Calibri"/>
                <a:cs typeface="Calibri"/>
              </a:rPr>
              <a:t>ey</a:t>
            </a:r>
            <a:r>
              <a:rPr lang="en-GB" sz="800" dirty="0">
                <a:solidFill>
                  <a:srgbClr val="000000"/>
                </a:solidFill>
                <a:ea typeface="Calibri"/>
                <a:cs typeface="Calibri"/>
              </a:rPr>
              <a:t>, </a:t>
            </a:r>
            <a:r>
              <a:rPr lang="en-GB" sz="800" dirty="0" err="1">
                <a:solidFill>
                  <a:srgbClr val="000000"/>
                </a:solidFill>
                <a:ea typeface="Calibri"/>
                <a:cs typeface="Calibri"/>
              </a:rPr>
              <a:t>ur</a:t>
            </a:r>
            <a:r>
              <a:rPr lang="en-GB" sz="800" dirty="0">
                <a:solidFill>
                  <a:srgbClr val="000000"/>
                </a:solidFill>
                <a:ea typeface="Calibri"/>
                <a:cs typeface="Calibri"/>
              </a:rPr>
              <a:t> spelt or/</a:t>
            </a:r>
            <a:r>
              <a:rPr lang="en-GB" sz="800" dirty="0" err="1">
                <a:solidFill>
                  <a:srgbClr val="000000"/>
                </a:solidFill>
                <a:ea typeface="Calibri"/>
                <a:cs typeface="Calibri"/>
              </a:rPr>
              <a:t>ar</a:t>
            </a:r>
            <a:r>
              <a:rPr lang="en-GB" sz="800" dirty="0">
                <a:solidFill>
                  <a:srgbClr val="000000"/>
                </a:solidFill>
                <a:ea typeface="Calibri"/>
                <a:cs typeface="Calibri"/>
              </a:rPr>
              <a:t>/a, o spelt a/u/o, silent letters</a:t>
            </a:r>
            <a:endParaRPr lang="en-GB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58926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Application>Microsoft Office PowerPoint</Application>
  <PresentationFormat>Widescreen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2013 - 2022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Josef Green</dc:creator>
  <cp:revision>416</cp:revision>
  <cp:lastPrinted>2024-10-13T22:06:58Z</cp:lastPrinted>
  <dcterms:created xsi:type="dcterms:W3CDTF">2024-10-10T20:58:54Z</dcterms:created>
  <dcterms:modified xsi:type="dcterms:W3CDTF">2025-03-10T16:32:04Z</dcterms:modified>
</cp:coreProperties>
</file>