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0000"/>
    <a:srgbClr val="E99677"/>
    <a:srgbClr val="84E9A1"/>
    <a:srgbClr val="DEF6E9"/>
    <a:srgbClr val="C9D3F2"/>
    <a:srgbClr val="F3CBCE"/>
    <a:srgbClr val="EEF3CE"/>
    <a:srgbClr val="C1B3EE"/>
    <a:srgbClr val="F0C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D9118B-780A-5C4F-8E31-99EFE2166A0F}" v="1" dt="2025-01-15T15:12:25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49"/>
    <p:restoredTop sz="94720"/>
  </p:normalViewPr>
  <p:slideViewPr>
    <p:cSldViewPr snapToGrid="0">
      <p:cViewPr varScale="1">
        <p:scale>
          <a:sx n="204" d="100"/>
          <a:sy n="204" d="100"/>
        </p:scale>
        <p:origin x="232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Josef Green" userId="cd926713-b4ee-4e91-bd43-56152fd072f1" providerId="ADAL" clId="{C0D9118B-780A-5C4F-8E31-99EFE2166A0F}"/>
    <pc:docChg chg="undo custSel modSld">
      <pc:chgData name="Matthew Josef Green" userId="cd926713-b4ee-4e91-bd43-56152fd072f1" providerId="ADAL" clId="{C0D9118B-780A-5C4F-8E31-99EFE2166A0F}" dt="2025-01-16T08:03:32.534" v="670" actId="1076"/>
      <pc:docMkLst>
        <pc:docMk/>
      </pc:docMkLst>
      <pc:sldChg chg="addSp delSp modSp mod">
        <pc:chgData name="Matthew Josef Green" userId="cd926713-b4ee-4e91-bd43-56152fd072f1" providerId="ADAL" clId="{C0D9118B-780A-5C4F-8E31-99EFE2166A0F}" dt="2025-01-16T08:03:32.534" v="670" actId="1076"/>
        <pc:sldMkLst>
          <pc:docMk/>
          <pc:sldMk cId="3558926562" sldId="257"/>
        </pc:sldMkLst>
        <pc:spChg chg="mod">
          <ac:chgData name="Matthew Josef Green" userId="cd926713-b4ee-4e91-bd43-56152fd072f1" providerId="ADAL" clId="{C0D9118B-780A-5C4F-8E31-99EFE2166A0F}" dt="2025-01-15T16:17:55.074" v="655" actId="20577"/>
          <ac:spMkLst>
            <pc:docMk/>
            <pc:sldMk cId="3558926562" sldId="257"/>
            <ac:spMk id="5" creationId="{7850D9F3-C32E-7F7E-3E3E-0C4D888E11CA}"/>
          </ac:spMkLst>
        </pc:spChg>
        <pc:spChg chg="mod">
          <ac:chgData name="Matthew Josef Green" userId="cd926713-b4ee-4e91-bd43-56152fd072f1" providerId="ADAL" clId="{C0D9118B-780A-5C4F-8E31-99EFE2166A0F}" dt="2025-01-15T15:30:06.566" v="613" actId="1076"/>
          <ac:spMkLst>
            <pc:docMk/>
            <pc:sldMk cId="3558926562" sldId="257"/>
            <ac:spMk id="7" creationId="{FB6AC3DA-E336-85C2-D0FB-F4169CD2ED54}"/>
          </ac:spMkLst>
        </pc:spChg>
        <pc:spChg chg="mod">
          <ac:chgData name="Matthew Josef Green" userId="cd926713-b4ee-4e91-bd43-56152fd072f1" providerId="ADAL" clId="{C0D9118B-780A-5C4F-8E31-99EFE2166A0F}" dt="2025-01-15T15:30:09.950" v="614" actId="1076"/>
          <ac:spMkLst>
            <pc:docMk/>
            <pc:sldMk cId="3558926562" sldId="257"/>
            <ac:spMk id="12" creationId="{8F618D8B-06FD-ED81-B6BF-FC0D8BD56266}"/>
          </ac:spMkLst>
        </pc:spChg>
        <pc:spChg chg="mod">
          <ac:chgData name="Matthew Josef Green" userId="cd926713-b4ee-4e91-bd43-56152fd072f1" providerId="ADAL" clId="{C0D9118B-780A-5C4F-8E31-99EFE2166A0F}" dt="2025-01-15T15:32:22.457" v="646" actId="20577"/>
          <ac:spMkLst>
            <pc:docMk/>
            <pc:sldMk cId="3558926562" sldId="257"/>
            <ac:spMk id="14" creationId="{C54B920C-FAA0-43FE-6690-35B45E5F6C7C}"/>
          </ac:spMkLst>
        </pc:spChg>
        <pc:spChg chg="mod">
          <ac:chgData name="Matthew Josef Green" userId="cd926713-b4ee-4e91-bd43-56152fd072f1" providerId="ADAL" clId="{C0D9118B-780A-5C4F-8E31-99EFE2166A0F}" dt="2025-01-15T16:17:59.247" v="656" actId="1076"/>
          <ac:spMkLst>
            <pc:docMk/>
            <pc:sldMk cId="3558926562" sldId="257"/>
            <ac:spMk id="16" creationId="{D35E2169-6CA5-77D5-D1E9-9CF9EBFEE5AA}"/>
          </ac:spMkLst>
        </pc:spChg>
        <pc:spChg chg="mod">
          <ac:chgData name="Matthew Josef Green" userId="cd926713-b4ee-4e91-bd43-56152fd072f1" providerId="ADAL" clId="{C0D9118B-780A-5C4F-8E31-99EFE2166A0F}" dt="2025-01-15T15:30:32.685" v="621" actId="1076"/>
          <ac:spMkLst>
            <pc:docMk/>
            <pc:sldMk cId="3558926562" sldId="257"/>
            <ac:spMk id="20" creationId="{10B10E0F-5224-AFED-AE11-112EE0FC64F3}"/>
          </ac:spMkLst>
        </pc:spChg>
        <pc:spChg chg="mod">
          <ac:chgData name="Matthew Josef Green" userId="cd926713-b4ee-4e91-bd43-56152fd072f1" providerId="ADAL" clId="{C0D9118B-780A-5C4F-8E31-99EFE2166A0F}" dt="2025-01-15T15:30:20.559" v="617" actId="1076"/>
          <ac:spMkLst>
            <pc:docMk/>
            <pc:sldMk cId="3558926562" sldId="257"/>
            <ac:spMk id="22" creationId="{3A6BA2C9-7F0A-CF99-DE0D-06665E1A3D11}"/>
          </ac:spMkLst>
        </pc:spChg>
        <pc:spChg chg="mod">
          <ac:chgData name="Matthew Josef Green" userId="cd926713-b4ee-4e91-bd43-56152fd072f1" providerId="ADAL" clId="{C0D9118B-780A-5C4F-8E31-99EFE2166A0F}" dt="2025-01-15T15:33:05.865" v="647" actId="1076"/>
          <ac:spMkLst>
            <pc:docMk/>
            <pc:sldMk cId="3558926562" sldId="257"/>
            <ac:spMk id="24" creationId="{F379618B-3BF4-4AE7-DCE3-E9F6430CF350}"/>
          </ac:spMkLst>
        </pc:spChg>
        <pc:spChg chg="mod">
          <ac:chgData name="Matthew Josef Green" userId="cd926713-b4ee-4e91-bd43-56152fd072f1" providerId="ADAL" clId="{C0D9118B-780A-5C4F-8E31-99EFE2166A0F}" dt="2025-01-16T08:03:27" v="669" actId="1076"/>
          <ac:spMkLst>
            <pc:docMk/>
            <pc:sldMk cId="3558926562" sldId="257"/>
            <ac:spMk id="28" creationId="{846BD1E1-EA0E-3306-FB99-003DEFC7B71C}"/>
          </ac:spMkLst>
        </pc:spChg>
        <pc:spChg chg="mod">
          <ac:chgData name="Matthew Josef Green" userId="cd926713-b4ee-4e91-bd43-56152fd072f1" providerId="ADAL" clId="{C0D9118B-780A-5C4F-8E31-99EFE2166A0F}" dt="2025-01-16T08:03:32.534" v="670" actId="1076"/>
          <ac:spMkLst>
            <pc:docMk/>
            <pc:sldMk cId="3558926562" sldId="257"/>
            <ac:spMk id="30" creationId="{B7B1C67E-0B31-2956-97B4-A28589AB9679}"/>
          </ac:spMkLst>
        </pc:spChg>
        <pc:spChg chg="mod">
          <ac:chgData name="Matthew Josef Green" userId="cd926713-b4ee-4e91-bd43-56152fd072f1" providerId="ADAL" clId="{C0D9118B-780A-5C4F-8E31-99EFE2166A0F}" dt="2025-01-15T15:30:24.510" v="618" actId="1076"/>
          <ac:spMkLst>
            <pc:docMk/>
            <pc:sldMk cId="3558926562" sldId="257"/>
            <ac:spMk id="32" creationId="{CEAF4017-2301-0595-2E32-4659B709CA4F}"/>
          </ac:spMkLst>
        </pc:spChg>
        <pc:spChg chg="mod">
          <ac:chgData name="Matthew Josef Green" userId="cd926713-b4ee-4e91-bd43-56152fd072f1" providerId="ADAL" clId="{C0D9118B-780A-5C4F-8E31-99EFE2166A0F}" dt="2025-01-15T15:32:05.739" v="634" actId="20577"/>
          <ac:spMkLst>
            <pc:docMk/>
            <pc:sldMk cId="3558926562" sldId="257"/>
            <ac:spMk id="34" creationId="{2C01A249-C61D-A307-34B9-DC46B6334A2A}"/>
          </ac:spMkLst>
        </pc:spChg>
        <pc:spChg chg="mod">
          <ac:chgData name="Matthew Josef Green" userId="cd926713-b4ee-4e91-bd43-56152fd072f1" providerId="ADAL" clId="{C0D9118B-780A-5C4F-8E31-99EFE2166A0F}" dt="2025-01-15T15:12:25.272" v="564" actId="164"/>
          <ac:spMkLst>
            <pc:docMk/>
            <pc:sldMk cId="3558926562" sldId="257"/>
            <ac:spMk id="39" creationId="{F7CC3DDF-3526-E519-2C74-3F977A05E9B3}"/>
          </ac:spMkLst>
        </pc:spChg>
        <pc:spChg chg="mod">
          <ac:chgData name="Matthew Josef Green" userId="cd926713-b4ee-4e91-bd43-56152fd072f1" providerId="ADAL" clId="{C0D9118B-780A-5C4F-8E31-99EFE2166A0F}" dt="2025-01-15T15:12:25.272" v="564" actId="164"/>
          <ac:spMkLst>
            <pc:docMk/>
            <pc:sldMk cId="3558926562" sldId="257"/>
            <ac:spMk id="40" creationId="{518C191C-0D60-D26D-ABC1-DC05B64FE9B7}"/>
          </ac:spMkLst>
        </pc:spChg>
        <pc:spChg chg="mod">
          <ac:chgData name="Matthew Josef Green" userId="cd926713-b4ee-4e91-bd43-56152fd072f1" providerId="ADAL" clId="{C0D9118B-780A-5C4F-8E31-99EFE2166A0F}" dt="2025-01-15T15:12:25.272" v="564" actId="164"/>
          <ac:spMkLst>
            <pc:docMk/>
            <pc:sldMk cId="3558926562" sldId="257"/>
            <ac:spMk id="41" creationId="{32EA88CE-24F2-A353-33DC-17C868AE00AA}"/>
          </ac:spMkLst>
        </pc:spChg>
        <pc:spChg chg="del mod">
          <ac:chgData name="Matthew Josef Green" userId="cd926713-b4ee-4e91-bd43-56152fd072f1" providerId="ADAL" clId="{C0D9118B-780A-5C4F-8E31-99EFE2166A0F}" dt="2025-01-15T15:12:00.452" v="562" actId="478"/>
          <ac:spMkLst>
            <pc:docMk/>
            <pc:sldMk cId="3558926562" sldId="257"/>
            <ac:spMk id="42" creationId="{8E5C9B2F-921E-D166-2DB7-9F49B58C98D3}"/>
          </ac:spMkLst>
        </pc:spChg>
        <pc:spChg chg="mod">
          <ac:chgData name="Matthew Josef Green" userId="cd926713-b4ee-4e91-bd43-56152fd072f1" providerId="ADAL" clId="{C0D9118B-780A-5C4F-8E31-99EFE2166A0F}" dt="2025-01-15T15:12:25.272" v="564" actId="164"/>
          <ac:spMkLst>
            <pc:docMk/>
            <pc:sldMk cId="3558926562" sldId="257"/>
            <ac:spMk id="43" creationId="{C9AD2428-4F6D-6E8F-C0C9-E4DDB5A8B45C}"/>
          </ac:spMkLst>
        </pc:spChg>
        <pc:spChg chg="mod">
          <ac:chgData name="Matthew Josef Green" userId="cd926713-b4ee-4e91-bd43-56152fd072f1" providerId="ADAL" clId="{C0D9118B-780A-5C4F-8E31-99EFE2166A0F}" dt="2025-01-15T15:12:25.272" v="564" actId="164"/>
          <ac:spMkLst>
            <pc:docMk/>
            <pc:sldMk cId="3558926562" sldId="257"/>
            <ac:spMk id="44" creationId="{FED3CCB9-27D1-E0E7-4D3C-90BCD9889926}"/>
          </ac:spMkLst>
        </pc:spChg>
        <pc:spChg chg="mod">
          <ac:chgData name="Matthew Josef Green" userId="cd926713-b4ee-4e91-bd43-56152fd072f1" providerId="ADAL" clId="{C0D9118B-780A-5C4F-8E31-99EFE2166A0F}" dt="2025-01-15T15:12:25.272" v="564" actId="164"/>
          <ac:spMkLst>
            <pc:docMk/>
            <pc:sldMk cId="3558926562" sldId="257"/>
            <ac:spMk id="45" creationId="{7CD5DC42-AB10-7CB1-2661-4EFD5B170719}"/>
          </ac:spMkLst>
        </pc:spChg>
        <pc:spChg chg="mod">
          <ac:chgData name="Matthew Josef Green" userId="cd926713-b4ee-4e91-bd43-56152fd072f1" providerId="ADAL" clId="{C0D9118B-780A-5C4F-8E31-99EFE2166A0F}" dt="2025-01-16T08:03:24.568" v="668" actId="1076"/>
          <ac:spMkLst>
            <pc:docMk/>
            <pc:sldMk cId="3558926562" sldId="257"/>
            <ac:spMk id="49" creationId="{9BD9C423-79FC-941A-3AE9-98C841669B01}"/>
          </ac:spMkLst>
        </pc:spChg>
        <pc:grpChg chg="add mod">
          <ac:chgData name="Matthew Josef Green" userId="cd926713-b4ee-4e91-bd43-56152fd072f1" providerId="ADAL" clId="{C0D9118B-780A-5C4F-8E31-99EFE2166A0F}" dt="2025-01-15T15:12:29.948" v="565" actId="14100"/>
          <ac:grpSpMkLst>
            <pc:docMk/>
            <pc:sldMk cId="3558926562" sldId="257"/>
            <ac:grpSpMk id="2" creationId="{6834D928-A20E-79CF-B0B0-A221098714FB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5A28DD-8C15-AE40-9405-DB5260C45D37}" type="datetimeFigureOut">
              <a:rPr lang="en-GB" smtClean="0"/>
              <a:t>15/01/2025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6ADFE-B6CA-874F-8CA3-0EB6EC581D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7077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A6ADFE-B6CA-874F-8CA3-0EB6EC581DB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21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21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29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65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45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805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10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42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34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609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0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17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home.oxfordowl.co.uk/english/primary-grammar/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bbc.co.uk/bitesize/levels/zbr9wm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pellingshed.com/en-gb" TargetMode="External"/><Relationship Id="rId5" Type="http://schemas.openxmlformats.org/officeDocument/2006/relationships/hyperlink" Target="https://ttrockstars.com/" TargetMode="External"/><Relationship Id="rId4" Type="http://schemas.openxmlformats.org/officeDocument/2006/relationships/hyperlink" Target="https://mathsframe.co.uk/" TargetMode="External"/><Relationship Id="rId9" Type="http://schemas.openxmlformats.org/officeDocument/2006/relationships/hyperlink" Target="https://www.theschoolrun.com/key-stage-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C54B920C-FAA0-43FE-6690-35B45E5F6C7C}"/>
              </a:ext>
            </a:extLst>
          </p:cNvPr>
          <p:cNvSpPr txBox="1"/>
          <p:nvPr/>
        </p:nvSpPr>
        <p:spPr>
          <a:xfrm>
            <a:off x="807771" y="298360"/>
            <a:ext cx="10576458" cy="86177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lvl="3"/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Lower Key Stage 2: 1</a:t>
            </a:r>
            <a:r>
              <a:rPr lang="en-GB" sz="2800" b="0" i="0" u="none" strike="noStrike" baseline="30000" dirty="0">
                <a:solidFill>
                  <a:schemeClr val="bg1"/>
                </a:solidFill>
                <a:effectLst/>
              </a:rPr>
              <a:t>st</a:t>
            </a:r>
            <a:r>
              <a:rPr lang="en-GB" sz="2800" b="0" i="0" u="none" strike="noStrike" dirty="0">
                <a:solidFill>
                  <a:schemeClr val="bg1"/>
                </a:solidFill>
                <a:effectLst/>
              </a:rPr>
              <a:t> Spring Half Term 2025</a:t>
            </a:r>
          </a:p>
          <a:p>
            <a:pPr lvl="3"/>
            <a:r>
              <a:rPr lang="en-GB" sz="1100" b="0" i="0" u="none" strike="noStrike" dirty="0">
                <a:solidFill>
                  <a:schemeClr val="bg1"/>
                </a:solidFill>
                <a:effectLst/>
              </a:rPr>
              <a:t>In the Spring term, your child will explore a range of subjects designed to foster creativity, critical thinking, and emotional development. Here’s a summary of what they will be learning:</a:t>
            </a:r>
          </a:p>
        </p:txBody>
      </p:sp>
      <p:pic>
        <p:nvPicPr>
          <p:cNvPr id="37" name="Picture 36" descr="A group of children silhouettes&#10;&#10;Description automatically generated">
            <a:extLst>
              <a:ext uri="{FF2B5EF4-FFF2-40B4-BE49-F238E27FC236}">
                <a16:creationId xmlns:a16="http://schemas.microsoft.com/office/drawing/2014/main" id="{693FED3A-86CC-7B7C-1007-33081437BA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4679" y="375786"/>
            <a:ext cx="1152150" cy="706921"/>
          </a:xfrm>
          <a:prstGeom prst="rect">
            <a:avLst/>
          </a:prstGeom>
          <a:ln>
            <a:noFill/>
          </a:ln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6834D928-A20E-79CF-B0B0-A221098714FB}"/>
              </a:ext>
            </a:extLst>
          </p:cNvPr>
          <p:cNvGrpSpPr/>
          <p:nvPr/>
        </p:nvGrpSpPr>
        <p:grpSpPr>
          <a:xfrm>
            <a:off x="807770" y="5331775"/>
            <a:ext cx="10576457" cy="1280898"/>
            <a:chOff x="807770" y="5331775"/>
            <a:chExt cx="9060939" cy="1280898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7CC3DDF-3526-E519-2C74-3F977A05E9B3}"/>
                </a:ext>
              </a:extLst>
            </p:cNvPr>
            <p:cNvSpPr/>
            <p:nvPr/>
          </p:nvSpPr>
          <p:spPr>
            <a:xfrm>
              <a:off x="807770" y="5331776"/>
              <a:ext cx="1391660" cy="1280897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GB" sz="600" b="1" i="0" u="none" strike="noStrike">
                  <a:solidFill>
                    <a:schemeClr val="bg1"/>
                  </a:solidFill>
                  <a:effectLst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MathsFrame</a:t>
              </a:r>
              <a:endParaRPr lang="en-GB" sz="600" b="1" i="0" u="none" strike="noStrike">
                <a:solidFill>
                  <a:schemeClr val="bg1"/>
                </a:solidFill>
                <a:effectLst/>
              </a:endParaRPr>
            </a:p>
            <a:p>
              <a:pPr algn="l"/>
              <a:endParaRPr lang="en-GB" sz="600" b="1" i="0" u="none" strike="noStrike">
                <a:solidFill>
                  <a:schemeClr val="bg1"/>
                </a:solidFill>
                <a:effectLst/>
              </a:endParaRPr>
            </a:p>
            <a:p>
              <a:pPr algn="l"/>
              <a:r>
                <a:rPr lang="en-GB" sz="600" b="1" i="0" u="none" strike="noStrike">
                  <a:solidFill>
                    <a:schemeClr val="bg1"/>
                  </a:solidFill>
                  <a:effectLst/>
                </a:rPr>
                <a:t>What it does:</a:t>
              </a:r>
              <a:br>
                <a:rPr lang="en-GB" sz="600" b="0" i="0" u="none" strike="noStrike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>
                  <a:solidFill>
                    <a:schemeClr val="bg1"/>
                  </a:solidFill>
                  <a:effectLst/>
                </a:rPr>
                <a:t>Offers 500+ interactive maths games and activities, aligned with the UK curriculum. Covers times tables, number bonds, geometry, and more. Printable worksheets also available.</a:t>
              </a:r>
            </a:p>
            <a:p>
              <a:pPr algn="l"/>
              <a:br>
                <a:rPr lang="en-GB" sz="600" b="0" i="0" u="none" strike="noStrike">
                  <a:solidFill>
                    <a:schemeClr val="bg1"/>
                  </a:solidFill>
                  <a:effectLst/>
                </a:rPr>
              </a:br>
              <a:r>
                <a:rPr lang="en-GB" sz="600" b="1" i="0" u="none" strike="noStrike">
                  <a:solidFill>
                    <a:schemeClr val="bg1"/>
                  </a:solidFill>
                  <a:effectLst/>
                </a:rPr>
                <a:t>How it helps:</a:t>
              </a:r>
              <a:br>
                <a:rPr lang="en-GB" sz="600" b="0" i="0" u="none" strike="noStrike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>
                  <a:solidFill>
                    <a:schemeClr val="bg1"/>
                  </a:solidFill>
                  <a:effectLst/>
                </a:rPr>
                <a:t>Makes maths fun through games, helping children practice essential skills regularly.</a:t>
              </a:r>
            </a:p>
            <a:p>
              <a:pPr algn="ctr"/>
              <a:endParaRPr lang="en-GB" sz="600">
                <a:solidFill>
                  <a:schemeClr val="bg1"/>
                </a:solidFill>
              </a:endParaRPr>
            </a:p>
          </p:txBody>
        </p: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18C191C-0D60-D26D-ABC1-DC05B64FE9B7}"/>
                </a:ext>
              </a:extLst>
            </p:cNvPr>
            <p:cNvSpPr/>
            <p:nvPr/>
          </p:nvSpPr>
          <p:spPr>
            <a:xfrm>
              <a:off x="2330929" y="5331775"/>
              <a:ext cx="1391660" cy="1280897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GB" sz="600" b="1" i="0" u="none" strike="noStrike">
                  <a:solidFill>
                    <a:schemeClr val="bg1"/>
                  </a:solidFill>
                  <a:effectLst/>
                  <a:hlinkClick r:id="rId5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Times Tables Rock Stars (TTRS)</a:t>
              </a:r>
              <a:endParaRPr lang="en-GB" sz="600" b="1" i="0" u="none" strike="noStrike">
                <a:solidFill>
                  <a:schemeClr val="bg1"/>
                </a:solidFill>
                <a:effectLst/>
              </a:endParaRPr>
            </a:p>
            <a:p>
              <a:pPr algn="l"/>
              <a:endParaRPr lang="en-GB" sz="600" b="1" i="0" u="none" strike="noStrike">
                <a:solidFill>
                  <a:schemeClr val="bg1"/>
                </a:solidFill>
                <a:effectLst/>
              </a:endParaRPr>
            </a:p>
            <a:p>
              <a:pPr algn="l"/>
              <a:r>
                <a:rPr lang="en-GB" sz="600" b="1" i="0" u="none" strike="noStrike">
                  <a:solidFill>
                    <a:schemeClr val="bg1"/>
                  </a:solidFill>
                  <a:effectLst/>
                </a:rPr>
                <a:t>What it does:</a:t>
              </a:r>
              <a:br>
                <a:rPr lang="en-GB" sz="600" b="0" i="0" u="none" strike="noStrike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>
                  <a:solidFill>
                    <a:schemeClr val="bg1"/>
                  </a:solidFill>
                  <a:effectLst/>
                </a:rPr>
                <a:t>A platform that builds times table fluency through timed, competitive challenges. Children play as rock star avatars, earning rewards as they improve.</a:t>
              </a:r>
            </a:p>
            <a:p>
              <a:pPr algn="l"/>
              <a:br>
                <a:rPr lang="en-GB" sz="600" b="0" i="0" u="none" strike="noStrike">
                  <a:solidFill>
                    <a:schemeClr val="bg1"/>
                  </a:solidFill>
                  <a:effectLst/>
                </a:rPr>
              </a:br>
              <a:r>
                <a:rPr lang="en-GB" sz="600" b="1" i="0" u="none" strike="noStrike">
                  <a:solidFill>
                    <a:schemeClr val="bg1"/>
                  </a:solidFill>
                  <a:effectLst/>
                </a:rPr>
                <a:t>How it helps:</a:t>
              </a:r>
              <a:br>
                <a:rPr lang="en-GB" sz="600" b="0" i="0" u="none" strike="noStrike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>
                  <a:solidFill>
                    <a:schemeClr val="bg1"/>
                  </a:solidFill>
                  <a:effectLst/>
                </a:rPr>
                <a:t>Motivates kids to master times tables with speed and accuracy through fun, competitive play.</a:t>
              </a:r>
            </a:p>
            <a:p>
              <a:pPr algn="ctr"/>
              <a:endParaRPr lang="en-GB" sz="400">
                <a:solidFill>
                  <a:schemeClr val="bg1"/>
                </a:solidFill>
              </a:endParaRP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32EA88CE-24F2-A353-33DC-17C868AE00AA}"/>
                </a:ext>
              </a:extLst>
            </p:cNvPr>
            <p:cNvSpPr/>
            <p:nvPr/>
          </p:nvSpPr>
          <p:spPr>
            <a:xfrm>
              <a:off x="3854087" y="5331776"/>
              <a:ext cx="1391660" cy="1280897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GB" sz="600" b="1" i="0" u="none" strike="noStrike">
                  <a:solidFill>
                    <a:schemeClr val="bg1"/>
                  </a:solidFill>
                  <a:effectLst/>
                  <a:hlinkClick r:id="rId6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Spelling Shed</a:t>
              </a:r>
              <a:endParaRPr lang="en-GB" sz="600" b="1" i="0" u="none" strike="noStrike">
                <a:solidFill>
                  <a:schemeClr val="bg1"/>
                </a:solidFill>
                <a:effectLst/>
              </a:endParaRPr>
            </a:p>
            <a:p>
              <a:pPr algn="l"/>
              <a:endParaRPr lang="en-GB" sz="600" b="1" i="0" u="none" strike="noStrike">
                <a:solidFill>
                  <a:schemeClr val="bg1"/>
                </a:solidFill>
                <a:effectLst/>
              </a:endParaRPr>
            </a:p>
            <a:p>
              <a:pPr algn="l"/>
              <a:r>
                <a:rPr lang="en-GB" sz="600" b="1" i="0" u="none" strike="noStrike">
                  <a:solidFill>
                    <a:schemeClr val="bg1"/>
                  </a:solidFill>
                  <a:effectLst/>
                </a:rPr>
                <a:t>What it does:</a:t>
              </a:r>
              <a:br>
                <a:rPr lang="en-GB" sz="600" b="0" i="0" u="none" strike="noStrike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>
                  <a:solidFill>
                    <a:schemeClr val="bg1"/>
                  </a:solidFill>
                  <a:effectLst/>
                </a:rPr>
                <a:t>Offers fun games for children to practice spelling patterns and vocabulary with weekly lists tailored to the curriculum.</a:t>
              </a:r>
            </a:p>
            <a:p>
              <a:pPr algn="l"/>
              <a:br>
                <a:rPr lang="en-GB" sz="600" b="0" i="0" u="none" strike="noStrike">
                  <a:solidFill>
                    <a:schemeClr val="bg1"/>
                  </a:solidFill>
                  <a:effectLst/>
                </a:rPr>
              </a:br>
              <a:r>
                <a:rPr lang="en-GB" sz="600" b="1" i="0" u="none" strike="noStrike">
                  <a:solidFill>
                    <a:schemeClr val="bg1"/>
                  </a:solidFill>
                  <a:effectLst/>
                </a:rPr>
                <a:t>How it helps:</a:t>
              </a:r>
              <a:br>
                <a:rPr lang="en-GB" sz="600" b="0" i="0" u="none" strike="noStrike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>
                  <a:solidFill>
                    <a:schemeClr val="bg1"/>
                  </a:solidFill>
                  <a:effectLst/>
                </a:rPr>
                <a:t>Engages kids in spelling practice, improving literacy skills in an enjoyable way.</a:t>
              </a:r>
            </a:p>
            <a:p>
              <a:pPr algn="ctr"/>
              <a:endParaRPr lang="en-GB" sz="400">
                <a:solidFill>
                  <a:schemeClr val="bg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C9AD2428-4F6D-6E8F-C0C9-E4DDB5A8B45C}"/>
                </a:ext>
              </a:extLst>
            </p:cNvPr>
            <p:cNvSpPr/>
            <p:nvPr/>
          </p:nvSpPr>
          <p:spPr>
            <a:xfrm>
              <a:off x="5400168" y="5331775"/>
              <a:ext cx="1391660" cy="1280897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GB" sz="600" b="1" i="0" u="none" strike="noStrike" dirty="0">
                  <a:solidFill>
                    <a:schemeClr val="bg1"/>
                  </a:solidFill>
                  <a:effectLst/>
                  <a:hlinkClick r:id="rId7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BBC Bitesize – Key Stage 2</a:t>
              </a:r>
              <a:endParaRPr lang="en-GB" sz="600" b="1" i="0" u="none" strike="noStrike" dirty="0">
                <a:solidFill>
                  <a:schemeClr val="bg1"/>
                </a:solidFill>
                <a:effectLst/>
              </a:endParaRPr>
            </a:p>
            <a:p>
              <a:pPr algn="l"/>
              <a:endParaRPr lang="en-GB" sz="600" b="1" i="0" u="none" strike="noStrike" dirty="0">
                <a:solidFill>
                  <a:schemeClr val="bg1"/>
                </a:solidFill>
                <a:effectLst/>
              </a:endParaRPr>
            </a:p>
            <a:p>
              <a:pPr algn="l"/>
              <a:r>
                <a:rPr lang="en-GB" sz="600" b="1" i="0" u="none" strike="noStrike" dirty="0">
                  <a:solidFill>
                    <a:schemeClr val="bg1"/>
                  </a:solidFill>
                  <a:effectLst/>
                </a:rPr>
                <a:t>What it does:</a:t>
              </a:r>
              <a:b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  <a:t>Free lessons and resources for KS2 students, covering subjects like English, maths, science, and more, through quizzes and games.</a:t>
              </a:r>
            </a:p>
            <a:p>
              <a:pPr algn="l"/>
              <a:b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</a:br>
              <a:r>
                <a:rPr lang="en-GB" sz="600" b="1" i="0" u="none" strike="noStrike" dirty="0">
                  <a:solidFill>
                    <a:schemeClr val="bg1"/>
                  </a:solidFill>
                  <a:effectLst/>
                </a:rPr>
                <a:t>How it helps:</a:t>
              </a:r>
              <a:b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  <a:t>Supports school learning with extra practice in a fun, interactive way.</a:t>
              </a:r>
            </a:p>
            <a:p>
              <a:pPr algn="ctr"/>
              <a:endParaRPr lang="en-GB" sz="400" dirty="0">
                <a:solidFill>
                  <a:schemeClr val="bg1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FED3CCB9-27D1-E0E7-4D3C-90BCD9889926}"/>
                </a:ext>
              </a:extLst>
            </p:cNvPr>
            <p:cNvSpPr/>
            <p:nvPr/>
          </p:nvSpPr>
          <p:spPr>
            <a:xfrm>
              <a:off x="6938609" y="5331775"/>
              <a:ext cx="1391660" cy="1280897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GB" sz="600" b="1" i="0" u="none" strike="noStrike" dirty="0">
                  <a:solidFill>
                    <a:schemeClr val="bg1"/>
                  </a:solidFill>
                  <a:effectLst/>
                  <a:hlinkClick r:id="rId8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Oxford Owl – Grammar</a:t>
              </a:r>
              <a:endParaRPr lang="en-GB" sz="600" b="1" i="0" u="none" strike="noStrike" dirty="0">
                <a:solidFill>
                  <a:schemeClr val="bg1"/>
                </a:solidFill>
                <a:effectLst/>
              </a:endParaRPr>
            </a:p>
            <a:p>
              <a:pPr algn="l"/>
              <a:endParaRPr lang="en-GB" sz="600" b="1" i="0" u="none" strike="noStrike" dirty="0">
                <a:solidFill>
                  <a:schemeClr val="bg1"/>
                </a:solidFill>
                <a:effectLst/>
              </a:endParaRPr>
            </a:p>
            <a:p>
              <a:pPr algn="l"/>
              <a:r>
                <a:rPr lang="en-GB" sz="600" b="1" i="0" u="none" strike="noStrike" dirty="0">
                  <a:solidFill>
                    <a:schemeClr val="bg1"/>
                  </a:solidFill>
                  <a:effectLst/>
                </a:rPr>
                <a:t>What it does:</a:t>
              </a:r>
              <a:b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  <a:t>Offers grammar guides and activities in line with the UK curriculum, helping children understand grammar rules clearly.</a:t>
              </a:r>
            </a:p>
            <a:p>
              <a:pPr algn="l"/>
              <a:b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</a:br>
              <a:r>
                <a:rPr lang="en-GB" sz="600" b="1" i="0" u="none" strike="noStrike" dirty="0">
                  <a:solidFill>
                    <a:schemeClr val="bg1"/>
                  </a:solidFill>
                  <a:effectLst/>
                </a:rPr>
                <a:t>How it helps:</a:t>
              </a:r>
              <a:b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  <a:t>Improves writing skills by making grammar more understandable and accessible.</a:t>
              </a:r>
            </a:p>
            <a:p>
              <a:pPr algn="ctr"/>
              <a:endParaRPr lang="en-GB" sz="400" dirty="0">
                <a:solidFill>
                  <a:schemeClr val="bg1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7CD5DC42-AB10-7CB1-2661-4EFD5B170719}"/>
                </a:ext>
              </a:extLst>
            </p:cNvPr>
            <p:cNvSpPr/>
            <p:nvPr/>
          </p:nvSpPr>
          <p:spPr>
            <a:xfrm>
              <a:off x="8477049" y="5331775"/>
              <a:ext cx="1391660" cy="1280897"/>
            </a:xfrm>
            <a:prstGeom prst="rect">
              <a:avLst/>
            </a:prstGeom>
            <a:solidFill>
              <a:srgbClr val="C1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l"/>
              <a:r>
                <a:rPr lang="en-GB" sz="600" b="1" i="0" u="none" strike="noStrike" dirty="0">
                  <a:solidFill>
                    <a:schemeClr val="bg1"/>
                  </a:solidFill>
                  <a:effectLst/>
                  <a:hlinkClick r:id="rId9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The School Run – Key Stage 2</a:t>
              </a:r>
              <a:endParaRPr lang="en-GB" sz="600" b="1" i="0" u="none" strike="noStrike" dirty="0">
                <a:solidFill>
                  <a:schemeClr val="bg1"/>
                </a:solidFill>
                <a:effectLst/>
              </a:endParaRPr>
            </a:p>
            <a:p>
              <a:pPr algn="l"/>
              <a:endParaRPr lang="en-GB" sz="600" b="1" i="0" u="none" strike="noStrike" dirty="0">
                <a:solidFill>
                  <a:schemeClr val="bg1"/>
                </a:solidFill>
                <a:effectLst/>
              </a:endParaRPr>
            </a:p>
            <a:p>
              <a:pPr algn="l"/>
              <a:r>
                <a:rPr lang="en-GB" sz="600" b="1" i="0" u="none" strike="noStrike" dirty="0">
                  <a:solidFill>
                    <a:schemeClr val="bg1"/>
                  </a:solidFill>
                  <a:effectLst/>
                </a:rPr>
                <a:t>What it does:</a:t>
              </a:r>
              <a:b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  <a:t>Provides worksheets and advice for KS2 children in maths, English, and science, plus tips for parents.</a:t>
              </a:r>
            </a:p>
            <a:p>
              <a:pPr algn="l"/>
              <a:b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</a:br>
              <a:r>
                <a:rPr lang="en-GB" sz="600" b="1" i="0" u="none" strike="noStrike" dirty="0">
                  <a:solidFill>
                    <a:schemeClr val="bg1"/>
                  </a:solidFill>
                  <a:effectLst/>
                </a:rPr>
                <a:t>How it helps:</a:t>
              </a:r>
              <a:b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</a:br>
              <a:r>
                <a:rPr lang="en-GB" sz="600" b="0" i="0" u="none" strike="noStrike" dirty="0">
                  <a:solidFill>
                    <a:schemeClr val="bg1"/>
                  </a:solidFill>
                  <a:effectLst/>
                </a:rPr>
                <a:t>Offers extra learning resources to reinforce school lessons and support home learning.</a:t>
              </a:r>
            </a:p>
            <a:p>
              <a:pPr algn="ctr"/>
              <a:endParaRPr lang="en-GB" sz="400" dirty="0">
                <a:solidFill>
                  <a:schemeClr val="bg1"/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7850D9F3-C32E-7F7E-3E3E-0C4D888E11CA}"/>
              </a:ext>
            </a:extLst>
          </p:cNvPr>
          <p:cNvSpPr txBox="1"/>
          <p:nvPr/>
        </p:nvSpPr>
        <p:spPr>
          <a:xfrm>
            <a:off x="807770" y="4028470"/>
            <a:ext cx="3339459" cy="754053"/>
          </a:xfrm>
          <a:prstGeom prst="rect">
            <a:avLst/>
          </a:prstGeom>
          <a:solidFill>
            <a:srgbClr val="F0C2F0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Personal, Social, Health, and Economic Education (PSHE)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i="0" u="none" strike="noStrike" dirty="0">
                <a:solidFill>
                  <a:srgbClr val="212529"/>
                </a:solidFill>
                <a:effectLst/>
                <a:latin typeface="din-2014"/>
              </a:rPr>
              <a:t>Dreams and Goals</a:t>
            </a:r>
            <a:r>
              <a:rPr lang="en-GB" sz="1050" dirty="0">
                <a:solidFill>
                  <a:srgbClr val="212529"/>
                </a:solidFill>
                <a:latin typeface="din-2014"/>
              </a:rPr>
              <a:t>: </a:t>
            </a:r>
            <a:r>
              <a:rPr lang="en-GB" sz="1050" b="0" i="0" u="none" strike="noStrike" dirty="0">
                <a:solidFill>
                  <a:srgbClr val="212529"/>
                </a:solidFill>
                <a:effectLst/>
                <a:latin typeface="din-2014"/>
              </a:rPr>
              <a:t>Aspirations, how to achieve goals and understanding the emotions that go with this.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AC3DA-E336-85C2-D0FB-F4169CD2ED54}"/>
              </a:ext>
            </a:extLst>
          </p:cNvPr>
          <p:cNvSpPr txBox="1"/>
          <p:nvPr/>
        </p:nvSpPr>
        <p:spPr>
          <a:xfrm>
            <a:off x="807769" y="1279617"/>
            <a:ext cx="3339459" cy="90794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Maths</a:t>
            </a:r>
            <a:endParaRPr lang="en-GB" sz="11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/>
              <a:t>Fractions </a:t>
            </a:r>
            <a:r>
              <a:rPr lang="en-GB" sz="1050" dirty="0"/>
              <a:t>Learning to add and subtract fractions.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/>
              <a:t>Geometry </a:t>
            </a:r>
            <a:r>
              <a:rPr lang="en-GB" sz="1050" dirty="0"/>
              <a:t>Exploring the properties of 2D shapes.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50" b="1" dirty="0"/>
              <a:t>Addition and Subtraction </a:t>
            </a:r>
            <a:r>
              <a:rPr lang="en-GB" sz="1050" dirty="0"/>
              <a:t>Developing formal written methods for addition and subtraction.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F618D8B-06FD-ED81-B6BF-FC0D8BD56266}"/>
              </a:ext>
            </a:extLst>
          </p:cNvPr>
          <p:cNvSpPr txBox="1"/>
          <p:nvPr/>
        </p:nvSpPr>
        <p:spPr>
          <a:xfrm>
            <a:off x="4426268" y="1279617"/>
            <a:ext cx="3339459" cy="155427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English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i="0" u="none" strike="noStrike" dirty="0">
                <a:solidFill>
                  <a:srgbClr val="000000"/>
                </a:solidFill>
                <a:effectLst/>
              </a:rPr>
              <a:t>Writing to Entertain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Using </a:t>
            </a:r>
            <a:r>
              <a:rPr lang="en-GB" sz="1050" b="1" i="0" u="none" strike="noStrike" dirty="0">
                <a:solidFill>
                  <a:srgbClr val="000000"/>
                </a:solidFill>
                <a:effectLst/>
              </a:rPr>
              <a:t>Alice’s Adventures in Wonderland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children will create and describe imaginative settings and characters, developing narrative skills.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i="0" u="none" strike="noStrike" dirty="0">
                <a:solidFill>
                  <a:srgbClr val="000000"/>
                </a:solidFill>
                <a:effectLst/>
              </a:rPr>
              <a:t>Writing Persuasive Speeches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Using </a:t>
            </a:r>
            <a:r>
              <a:rPr lang="en-GB" sz="1050" b="1" i="0" u="none" strike="noStrike" dirty="0">
                <a:solidFill>
                  <a:srgbClr val="000000"/>
                </a:solidFill>
                <a:effectLst/>
              </a:rPr>
              <a:t>Stella and the Seagull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developing ideas, crafting facts-based arguments, and engaging audiences with impactful language.</a:t>
            </a:r>
            <a:endParaRPr lang="en-GB" sz="1050" b="1" dirty="0">
              <a:solidFill>
                <a:srgbClr val="00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35E2169-6CA5-77D5-D1E9-9CF9EBFEE5AA}"/>
              </a:ext>
            </a:extLst>
          </p:cNvPr>
          <p:cNvSpPr txBox="1"/>
          <p:nvPr/>
        </p:nvSpPr>
        <p:spPr>
          <a:xfrm>
            <a:off x="4426267" y="4008931"/>
            <a:ext cx="3339460" cy="7463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Science</a:t>
            </a:r>
            <a:endParaRPr lang="en-GB" sz="1100" b="0" i="0" u="none" strike="noStrike" dirty="0">
              <a:solidFill>
                <a:srgbClr val="000000"/>
              </a:solidFill>
              <a:effectLst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Changes of state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Exploring material properties, transitions, and the water cycle (solids, liquids and gases).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0B10E0F-5224-AFED-AE11-112EE0FC64F3}"/>
              </a:ext>
            </a:extLst>
          </p:cNvPr>
          <p:cNvSpPr txBox="1"/>
          <p:nvPr/>
        </p:nvSpPr>
        <p:spPr>
          <a:xfrm>
            <a:off x="4426268" y="2972975"/>
            <a:ext cx="3339459" cy="746358"/>
          </a:xfrm>
          <a:prstGeom prst="rect">
            <a:avLst/>
          </a:prstGeom>
          <a:solidFill>
            <a:srgbClr val="84E9A1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History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i="0" u="none" strike="noStrike" dirty="0">
                <a:solidFill>
                  <a:srgbClr val="000000"/>
                </a:solidFill>
                <a:effectLst/>
              </a:rPr>
              <a:t>Roman Britain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Exploring Roman invasions, key figures, daily life, and the lasting impact of Roman rule in Britain.</a:t>
            </a:r>
            <a:endParaRPr lang="en-GB" sz="105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A6BA2C9-7F0A-CF99-DE0D-06665E1A3D11}"/>
              </a:ext>
            </a:extLst>
          </p:cNvPr>
          <p:cNvSpPr txBox="1"/>
          <p:nvPr/>
        </p:nvSpPr>
        <p:spPr>
          <a:xfrm>
            <a:off x="807768" y="2300630"/>
            <a:ext cx="3339459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Physical Education (PE)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i="0" u="none" strike="noStrike" dirty="0">
                <a:solidFill>
                  <a:srgbClr val="000000"/>
                </a:solidFill>
                <a:effectLst/>
              </a:rPr>
              <a:t>Dance: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GB" sz="1050" dirty="0">
                <a:solidFill>
                  <a:srgbClr val="000000"/>
                </a:solidFill>
              </a:rPr>
              <a:t>Creating</a:t>
            </a:r>
            <a:r>
              <a:rPr lang="en-GB" sz="1050" b="0" i="0" u="none" strike="noStrike" dirty="0">
                <a:solidFill>
                  <a:srgbClr val="333333"/>
                </a:solidFill>
                <a:effectLst/>
              </a:rPr>
              <a:t> a witch or wizard character</a:t>
            </a:r>
            <a:endParaRPr lang="en-GB" sz="1050" dirty="0">
              <a:solidFill>
                <a:srgbClr val="000000"/>
              </a:solidFill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i="0" u="none" strike="noStrike" dirty="0">
                <a:solidFill>
                  <a:srgbClr val="000000"/>
                </a:solidFill>
                <a:effectLst/>
              </a:rPr>
              <a:t>Games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</a:rPr>
              <a:t>: Netball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379618B-3BF4-4AE7-DCE3-E9F6430CF350}"/>
              </a:ext>
            </a:extLst>
          </p:cNvPr>
          <p:cNvSpPr txBox="1"/>
          <p:nvPr/>
        </p:nvSpPr>
        <p:spPr>
          <a:xfrm>
            <a:off x="7998917" y="1975961"/>
            <a:ext cx="3339459" cy="423193"/>
          </a:xfrm>
          <a:prstGeom prst="rect">
            <a:avLst/>
          </a:prstGeom>
          <a:solidFill>
            <a:srgbClr val="DEF6E9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Computing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u="none" strike="noStrike" dirty="0">
                <a:solidFill>
                  <a:srgbClr val="000000"/>
                </a:solidFill>
                <a:effectLst/>
              </a:rPr>
              <a:t>Programming: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</a:rPr>
              <a:t> sequencing sounds in Scratch.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46BD1E1-EA0E-3306-FB99-003DEFC7B71C}"/>
              </a:ext>
            </a:extLst>
          </p:cNvPr>
          <p:cNvSpPr txBox="1"/>
          <p:nvPr/>
        </p:nvSpPr>
        <p:spPr>
          <a:xfrm>
            <a:off x="7998917" y="3237876"/>
            <a:ext cx="3339459" cy="9079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Art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i="0" u="none" strike="noStrike" dirty="0">
                <a:solidFill>
                  <a:srgbClr val="000000"/>
                </a:solidFill>
                <a:effectLst/>
              </a:rPr>
              <a:t>Sketching Jaguars and Exploring Henri Rousseau’s Jungle</a:t>
            </a:r>
            <a:r>
              <a:rPr lang="en-GB" sz="1050" b="0" i="0" u="none" strike="noStrike" dirty="0">
                <a:solidFill>
                  <a:srgbClr val="000000"/>
                </a:solidFill>
                <a:effectLst/>
              </a:rPr>
              <a:t>: Creating jaguar sketches and Rousseau-inspired jungle scenes, exploring textures, symmetry, shading, vibrant colours, and layered compositions.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B1C67E-0B31-2956-97B4-A28589AB9679}"/>
              </a:ext>
            </a:extLst>
          </p:cNvPr>
          <p:cNvSpPr txBox="1"/>
          <p:nvPr/>
        </p:nvSpPr>
        <p:spPr>
          <a:xfrm>
            <a:off x="7998916" y="2523707"/>
            <a:ext cx="3339459" cy="600164"/>
          </a:xfrm>
          <a:prstGeom prst="rect">
            <a:avLst/>
          </a:prstGeom>
          <a:solidFill>
            <a:srgbClr val="E99677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French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100" b="1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Calendar and celebrations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: Bonfire colours, commands, days and months, Christmas.</a:t>
            </a:r>
            <a:endParaRPr lang="en-GB" sz="11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EAF4017-2301-0595-2E32-4659B709CA4F}"/>
              </a:ext>
            </a:extLst>
          </p:cNvPr>
          <p:cNvSpPr txBox="1"/>
          <p:nvPr/>
        </p:nvSpPr>
        <p:spPr>
          <a:xfrm>
            <a:off x="807768" y="3002735"/>
            <a:ext cx="3339459" cy="907941"/>
          </a:xfrm>
          <a:prstGeom prst="rect">
            <a:avLst/>
          </a:prstGeom>
          <a:solidFill>
            <a:srgbClr val="C9D3F2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Music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dirty="0"/>
              <a:t>Developing </a:t>
            </a:r>
            <a:r>
              <a:rPr lang="en-GB" sz="1050" b="1" dirty="0"/>
              <a:t>glockenspiel</a:t>
            </a:r>
            <a:r>
              <a:rPr lang="en-GB" sz="1050" dirty="0"/>
              <a:t> skills, including mallet technique, rhythm, and note transitions.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dirty="0"/>
              <a:t>Encouraging </a:t>
            </a:r>
            <a:r>
              <a:rPr lang="en-GB" sz="1050" b="1" dirty="0"/>
              <a:t>creativity</a:t>
            </a:r>
            <a:r>
              <a:rPr lang="en-GB" sz="1050" dirty="0"/>
              <a:t> through improvisation, composition, and group performances.</a:t>
            </a:r>
            <a:endParaRPr lang="en-GB" sz="1050" dirty="0">
              <a:solidFill>
                <a:srgbClr val="000000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C01A249-C61D-A307-34B9-DC46B6334A2A}"/>
              </a:ext>
            </a:extLst>
          </p:cNvPr>
          <p:cNvSpPr txBox="1"/>
          <p:nvPr/>
        </p:nvSpPr>
        <p:spPr>
          <a:xfrm>
            <a:off x="7998918" y="1278648"/>
            <a:ext cx="3339460" cy="584775"/>
          </a:xfrm>
          <a:prstGeom prst="rect">
            <a:avLst/>
          </a:prstGeom>
          <a:solidFill>
            <a:srgbClr val="EEF3CE"/>
          </a:solidFill>
        </p:spPr>
        <p:txBody>
          <a:bodyPr wrap="square">
            <a:spAutoFit/>
          </a:bodyPr>
          <a:lstStyle/>
          <a:p>
            <a:pPr algn="l"/>
            <a:r>
              <a:rPr lang="en-GB" sz="1100" b="1" i="0" u="none" strike="noStrike" dirty="0">
                <a:solidFill>
                  <a:srgbClr val="000000"/>
                </a:solidFill>
                <a:effectLst/>
              </a:rPr>
              <a:t>Religious Education (RE)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n-GB" sz="1050" b="1" dirty="0"/>
              <a:t>Learning about Jesus’ life, teachings</a:t>
            </a:r>
            <a:r>
              <a:rPr lang="en-GB" sz="1050" dirty="0"/>
              <a:t>, and key Christian beliefs.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A2A3598-17CC-C7C2-A543-D9580039B923}"/>
              </a:ext>
            </a:extLst>
          </p:cNvPr>
          <p:cNvSpPr/>
          <p:nvPr/>
        </p:nvSpPr>
        <p:spPr>
          <a:xfrm>
            <a:off x="807769" y="4991949"/>
            <a:ext cx="10576458" cy="262400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/>
              <a:t>Helpful Websites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9BD9C423-79FC-941A-3AE9-98C841669B01}"/>
              </a:ext>
            </a:extLst>
          </p:cNvPr>
          <p:cNvSpPr/>
          <p:nvPr/>
        </p:nvSpPr>
        <p:spPr>
          <a:xfrm>
            <a:off x="7998917" y="4250530"/>
            <a:ext cx="3339459" cy="531993"/>
          </a:xfrm>
          <a:prstGeom prst="rect">
            <a:avLst/>
          </a:prstGeom>
          <a:solidFill>
            <a:srgbClr val="C1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Next term’s highlights include</a:t>
            </a:r>
            <a:r>
              <a:rPr lang="en-GB" sz="1100" dirty="0"/>
              <a:t>: The Anglo Saxons, Tag rugby, Sgraffito painting and Living things and their habitats.</a:t>
            </a:r>
          </a:p>
        </p:txBody>
      </p:sp>
    </p:spTree>
    <p:extLst>
      <p:ext uri="{BB962C8B-B14F-4D97-AF65-F5344CB8AC3E}">
        <p14:creationId xmlns:p14="http://schemas.microsoft.com/office/powerpoint/2010/main" val="3558926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4a2289-7f48-4404-ae0c-351368d24df7" xsi:nil="true"/>
    <lcf76f155ced4ddcb4097134ff3c332f xmlns="0bb79308-4133-4cb7-a422-7efcd70e591b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667E4B71D7DF41A09743945079EE5D" ma:contentTypeVersion="18" ma:contentTypeDescription="Create a new document." ma:contentTypeScope="" ma:versionID="36b1eb6b8a88cd26278044b0e1e4bbd4">
  <xsd:schema xmlns:xsd="http://www.w3.org/2001/XMLSchema" xmlns:xs="http://www.w3.org/2001/XMLSchema" xmlns:p="http://schemas.microsoft.com/office/2006/metadata/properties" xmlns:ns2="b44a2289-7f48-4404-ae0c-351368d24df7" xmlns:ns3="0bb79308-4133-4cb7-a422-7efcd70e591b" targetNamespace="http://schemas.microsoft.com/office/2006/metadata/properties" ma:root="true" ma:fieldsID="b3157f1b4d7dec7d55033b4cc5567141" ns2:_="" ns3:_="">
    <xsd:import namespace="b44a2289-7f48-4404-ae0c-351368d24df7"/>
    <xsd:import namespace="0bb79308-4133-4cb7-a422-7efcd70e591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4a2289-7f48-4404-ae0c-351368d24df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dade524-68ea-4fc4-9407-ffc7538f3b57}" ma:internalName="TaxCatchAll" ma:showField="CatchAllData" ma:web="b44a2289-7f48-4404-ae0c-351368d24df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79308-4133-4cb7-a422-7efcd70e59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35f4833-f82d-4857-8d0e-1e4157d6682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F14F51-F856-48DD-8680-FE83367F08F8}">
  <ds:schemaRefs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  <ds:schemaRef ds:uri="0bb79308-4133-4cb7-a422-7efcd70e591b"/>
    <ds:schemaRef ds:uri="http://purl.org/dc/terms/"/>
    <ds:schemaRef ds:uri="b44a2289-7f48-4404-ae0c-351368d24df7"/>
    <ds:schemaRef ds:uri="http://schemas.microsoft.com/office/2006/documentManagement/typ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AEC0E3C-E3B8-47BE-A7EF-3C7D2AA4EB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2D22D7-1A77-46EE-B1E1-0A972CE3B1F2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b44a2289-7f48-4404-ae0c-351368d24df7"/>
    <ds:schemaRef ds:uri="0bb79308-4133-4cb7-a422-7efcd70e591b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1194</TotalTime>
  <Words>653</Words>
  <Application>Microsoft Macintosh PowerPoint</Application>
  <PresentationFormat>Widescreen</PresentationFormat>
  <Paragraphs>56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-webkit-standard</vt:lpstr>
      <vt:lpstr>Aptos</vt:lpstr>
      <vt:lpstr>Arial</vt:lpstr>
      <vt:lpstr>Calibri</vt:lpstr>
      <vt:lpstr>Calibri Light</vt:lpstr>
      <vt:lpstr>din-2014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Josef Green</dc:creator>
  <cp:lastModifiedBy>Matthew Josef Green</cp:lastModifiedBy>
  <cp:revision>5</cp:revision>
  <cp:lastPrinted>2024-10-13T22:06:58Z</cp:lastPrinted>
  <dcterms:created xsi:type="dcterms:W3CDTF">2024-10-10T20:58:54Z</dcterms:created>
  <dcterms:modified xsi:type="dcterms:W3CDTF">2025-01-16T08:03:33Z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0x0101005B667E4B71D7DF41A09743945079EE5D</vt:lpwstr>
  </property>
</Properties>
</file>