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0000"/>
    <a:srgbClr val="E99677"/>
    <a:srgbClr val="84E9A1"/>
    <a:srgbClr val="DEF6E9"/>
    <a:srgbClr val="C9D3F2"/>
    <a:srgbClr val="F3CBCE"/>
    <a:srgbClr val="EEF3CE"/>
    <a:srgbClr val="C1B3EE"/>
    <a:srgbClr val="F0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720"/>
  </p:normalViewPr>
  <p:slideViewPr>
    <p:cSldViewPr snapToGrid="0">
      <p:cViewPr varScale="1">
        <p:scale>
          <a:sx n="108" d="100"/>
          <a:sy n="108" d="100"/>
        </p:scale>
        <p:origin x="10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A28DD-8C15-AE40-9405-DB5260C45D37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ADFE-B6CA-874F-8CA3-0EB6EC581D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7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ADFE-B6CA-874F-8CA3-0EB6EC581D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bitesize/levels/zbr9wmn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funkidslive.com/learn/windrus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pellingshed.com/en-gb" TargetMode="External"/><Relationship Id="rId5" Type="http://schemas.openxmlformats.org/officeDocument/2006/relationships/hyperlink" Target="https://ttrockstars.com/" TargetMode="External"/><Relationship Id="rId10" Type="http://schemas.openxmlformats.org/officeDocument/2006/relationships/hyperlink" Target="https://www.theschoolrun.com/key-stage-2" TargetMode="External"/><Relationship Id="rId4" Type="http://schemas.openxmlformats.org/officeDocument/2006/relationships/hyperlink" Target="https://mathsframe.co.uk/" TargetMode="External"/><Relationship Id="rId9" Type="http://schemas.openxmlformats.org/officeDocument/2006/relationships/hyperlink" Target="https://home.oxfordowl.co.uk/english/primary-gramm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54B920C-FAA0-43FE-6690-35B45E5F6C7C}"/>
              </a:ext>
            </a:extLst>
          </p:cNvPr>
          <p:cNvSpPr txBox="1"/>
          <p:nvPr/>
        </p:nvSpPr>
        <p:spPr>
          <a:xfrm>
            <a:off x="807771" y="298360"/>
            <a:ext cx="10576458" cy="86177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3"/>
            <a:r>
              <a:rPr lang="en-GB" sz="2800" dirty="0">
                <a:solidFill>
                  <a:schemeClr val="bg1"/>
                </a:solidFill>
              </a:rPr>
              <a:t>Upper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 Key Stage 2: </a:t>
            </a:r>
            <a:r>
              <a:rPr lang="en-GB" sz="2800" dirty="0">
                <a:solidFill>
                  <a:schemeClr val="bg1"/>
                </a:solidFill>
              </a:rPr>
              <a:t>Spring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 Term 2025</a:t>
            </a:r>
          </a:p>
          <a:p>
            <a:pPr lvl="3"/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In the autumn term, your child will explore a range of subjects designed to foster creativity, critical thinking, and emotional development. Here’s a summary of what they will be learning:</a:t>
            </a:r>
          </a:p>
        </p:txBody>
      </p:sp>
      <p:pic>
        <p:nvPicPr>
          <p:cNvPr id="37" name="Picture 36" descr="A group of children silhouettes&#10;&#10;Description automatically generated">
            <a:extLst>
              <a:ext uri="{FF2B5EF4-FFF2-40B4-BE49-F238E27FC236}">
                <a16:creationId xmlns:a16="http://schemas.microsoft.com/office/drawing/2014/main" id="{693FED3A-86CC-7B7C-1007-33081437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9" y="375786"/>
            <a:ext cx="1152150" cy="706921"/>
          </a:xfrm>
          <a:prstGeom prst="rect">
            <a:avLst/>
          </a:prstGeom>
          <a:ln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7CC3DDF-3526-E519-2C74-3F977A05E9B3}"/>
              </a:ext>
            </a:extLst>
          </p:cNvPr>
          <p:cNvSpPr/>
          <p:nvPr/>
        </p:nvSpPr>
        <p:spPr>
          <a:xfrm>
            <a:off x="807770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MathsFrame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500+ interactive maths games and activities, aligned with the UK curriculum. Covers times tables, number bonds, geometry, and more. Printable worksheets also available.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Makes maths fun through games, helping children practice essential skills regularly.</a:t>
            </a:r>
          </a:p>
          <a:p>
            <a:pPr algn="ctr"/>
            <a:endParaRPr lang="en-GB" sz="60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18C191C-0D60-D26D-ABC1-DC05B64FE9B7}"/>
              </a:ext>
            </a:extLst>
          </p:cNvPr>
          <p:cNvSpPr/>
          <p:nvPr/>
        </p:nvSpPr>
        <p:spPr>
          <a:xfrm>
            <a:off x="2330929" y="5331775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Times Tables Rock Stars (TTRS)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A platform that builds times table fluency through timed, competitive challenges. Children play as rock star avatars, earning rewards as they improve.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Motivates kids to master times tables with speed and accuracy through fun, competitive play.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EA88CE-24F2-A353-33DC-17C868AE00AA}"/>
              </a:ext>
            </a:extLst>
          </p:cNvPr>
          <p:cNvSpPr/>
          <p:nvPr/>
        </p:nvSpPr>
        <p:spPr>
          <a:xfrm>
            <a:off x="385408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Spelling Shed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fun games for children to practice spelling patterns and vocabulary with weekly lists tailored to the curriculum.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Engages kids in spelling practice, improving literacy skills in an enjoyable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5C9B2F-921E-D166-2DB7-9F49B58C98D3}"/>
              </a:ext>
            </a:extLst>
          </p:cNvPr>
          <p:cNvSpPr/>
          <p:nvPr/>
        </p:nvSpPr>
        <p:spPr>
          <a:xfrm>
            <a:off x="5377245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 Kids – Windrush Learning Hub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podcasts, articles, and activities about the Windrush generation’s history and cultural impact.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Teaches children about British history and diversity in an accessible, engaging format.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AD2428-4F6D-6E8F-C0C9-E4DDB5A8B45C}"/>
              </a:ext>
            </a:extLst>
          </p:cNvPr>
          <p:cNvSpPr/>
          <p:nvPr/>
        </p:nvSpPr>
        <p:spPr>
          <a:xfrm>
            <a:off x="6915686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BBC Bitesize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Free lessons and resources for KS2 students, covering subjects like English, maths, science, and more, through quizzes and games.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Supports school learning with extra practice in a fun, interactive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ED3CCB9-27D1-E0E7-4D3C-90BCD9889926}"/>
              </a:ext>
            </a:extLst>
          </p:cNvPr>
          <p:cNvSpPr/>
          <p:nvPr/>
        </p:nvSpPr>
        <p:spPr>
          <a:xfrm>
            <a:off x="845412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 Owl – Grammar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grammar guides and activities in line with the UK curriculum, helping children understand grammar rules clearly.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Improves writing skills by making grammar more understandable and accessible.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CD5DC42-AB10-7CB1-2661-4EFD5B170719}"/>
              </a:ext>
            </a:extLst>
          </p:cNvPr>
          <p:cNvSpPr/>
          <p:nvPr/>
        </p:nvSpPr>
        <p:spPr>
          <a:xfrm>
            <a:off x="999256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 School Run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worksheets and advice for KS2 children in maths, English, and science, plus tips for parents.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extra learning resources to reinforce school lessons and support home learning.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50D9F3-C32E-7F7E-3E3E-0C4D888E11CA}"/>
              </a:ext>
            </a:extLst>
          </p:cNvPr>
          <p:cNvSpPr txBox="1"/>
          <p:nvPr/>
        </p:nvSpPr>
        <p:spPr>
          <a:xfrm>
            <a:off x="807770" y="3757366"/>
            <a:ext cx="3339459" cy="1277273"/>
          </a:xfrm>
          <a:prstGeom prst="rect">
            <a:avLst/>
          </a:prstGeom>
          <a:solidFill>
            <a:srgbClr val="F0C2F0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Personal, Social, Health, and Economic Education (PSHE)</a:t>
            </a:r>
          </a:p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Year </a:t>
            </a:r>
            <a:r>
              <a:rPr lang="en-GB" sz="1100" b="1" dirty="0">
                <a:solidFill>
                  <a:srgbClr val="000000"/>
                </a:solidFill>
              </a:rPr>
              <a:t>5 and 6: Dreams and Goals: </a:t>
            </a:r>
            <a:r>
              <a:rPr lang="en-GB" sz="1100" dirty="0">
                <a:solidFill>
                  <a:srgbClr val="000000"/>
                </a:solidFill>
              </a:rPr>
              <a:t>Understanding how aspirations are achieved in lifestyle, careers and jobs and how supporting each other builds to achieve our dreams and goals.</a:t>
            </a:r>
          </a:p>
          <a:p>
            <a:pPr algn="l"/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AC3DA-E336-85C2-D0FB-F4169CD2ED54}"/>
              </a:ext>
            </a:extLst>
          </p:cNvPr>
          <p:cNvSpPr txBox="1"/>
          <p:nvPr/>
        </p:nvSpPr>
        <p:spPr>
          <a:xfrm>
            <a:off x="801017" y="1160133"/>
            <a:ext cx="3339459" cy="1954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Maths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Geometry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 : </a:t>
            </a:r>
            <a:r>
              <a:rPr lang="en-GB" sz="1100" i="0" u="none" strike="noStrike" dirty="0">
                <a:solidFill>
                  <a:srgbClr val="000000"/>
                </a:solidFill>
                <a:effectLst/>
              </a:rPr>
              <a:t>Exploring 2D and 3D shapes, angles and translations.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Fractions, Decimals and Percentages: </a:t>
            </a:r>
            <a:r>
              <a:rPr lang="en-GB" sz="1100" dirty="0">
                <a:solidFill>
                  <a:srgbClr val="000000"/>
                </a:solidFill>
              </a:rPr>
              <a:t>relating equivalents, finding amounts of and problem solving, multiplying and dividing strategies.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Measurements based around multiplication and Division: </a:t>
            </a:r>
            <a:r>
              <a:rPr lang="en-GB" sz="1100" i="0" u="none" strike="noStrike" dirty="0">
                <a:solidFill>
                  <a:srgbClr val="000000"/>
                </a:solidFill>
                <a:effectLst/>
              </a:rPr>
              <a:t>calculating strategies, conversions, area and perimeter.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Measurement:</a:t>
            </a:r>
            <a:r>
              <a:rPr lang="en-GB" sz="1100" dirty="0">
                <a:solidFill>
                  <a:srgbClr val="000000"/>
                </a:solidFill>
              </a:rPr>
              <a:t> Volume.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Ratio and Proportion</a:t>
            </a:r>
            <a:r>
              <a:rPr lang="en-GB" sz="1100" dirty="0">
                <a:solidFill>
                  <a:srgbClr val="000000"/>
                </a:solidFill>
              </a:rPr>
              <a:t>: Scaling linked to fractions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618D8B-06FD-ED81-B6BF-FC0D8BD56266}"/>
              </a:ext>
            </a:extLst>
          </p:cNvPr>
          <p:cNvSpPr txBox="1"/>
          <p:nvPr/>
        </p:nvSpPr>
        <p:spPr>
          <a:xfrm>
            <a:off x="4387698" y="1160133"/>
            <a:ext cx="3339459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English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u="none" strike="noStrike" dirty="0">
                <a:solidFill>
                  <a:srgbClr val="000000"/>
                </a:solidFill>
                <a:effectLst/>
              </a:rPr>
              <a:t>Non-chronological Reports: Based on the book:</a:t>
            </a:r>
            <a:r>
              <a:rPr lang="en-GB" sz="1100" b="0" u="none" strike="noStrike" dirty="0">
                <a:solidFill>
                  <a:srgbClr val="000000"/>
                </a:solidFill>
                <a:effectLst/>
              </a:rPr>
              <a:t> Arthur </a:t>
            </a:r>
            <a:r>
              <a:rPr lang="en-GB" sz="1100" b="0" u="none" strike="noStrike" dirty="0" err="1">
                <a:solidFill>
                  <a:srgbClr val="000000"/>
                </a:solidFill>
                <a:effectLst/>
              </a:rPr>
              <a:t>Spiderwick’s</a:t>
            </a:r>
            <a:r>
              <a:rPr lang="en-GB" sz="1100" b="0" u="none" strike="noStrike" dirty="0">
                <a:solidFill>
                  <a:srgbClr val="000000"/>
                </a:solidFill>
                <a:effectLst/>
              </a:rPr>
              <a:t> Field Guide to the Fantastic World Around You.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Narrative</a:t>
            </a:r>
            <a:r>
              <a:rPr lang="en-GB" sz="1100" b="1" u="none" strike="noStrike" dirty="0">
                <a:solidFill>
                  <a:srgbClr val="000000"/>
                </a:solidFill>
                <a:effectLst/>
              </a:rPr>
              <a:t>: </a:t>
            </a:r>
            <a:r>
              <a:rPr lang="en-GB" sz="1100" dirty="0">
                <a:solidFill>
                  <a:srgbClr val="000000"/>
                </a:solidFill>
              </a:rPr>
              <a:t>Blackberry Blue and other fairy Tales.</a:t>
            </a:r>
            <a:endParaRPr lang="en-GB" sz="1100" b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Biography</a:t>
            </a:r>
            <a:r>
              <a:rPr lang="en-GB" sz="1100" b="1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GB" sz="1100" u="none" strike="noStrike" dirty="0">
                <a:solidFill>
                  <a:srgbClr val="000000"/>
                </a:solidFill>
                <a:effectLst/>
              </a:rPr>
              <a:t>Based on the book ‘Survivors’ researching key events , facts, personal information in a chronological order.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5E2169-6CA5-77D5-D1E9-9CF9EBFEE5AA}"/>
              </a:ext>
            </a:extLst>
          </p:cNvPr>
          <p:cNvSpPr txBox="1"/>
          <p:nvPr/>
        </p:nvSpPr>
        <p:spPr>
          <a:xfrm>
            <a:off x="4394449" y="4072541"/>
            <a:ext cx="3339459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Science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Properties and Changing </a:t>
            </a:r>
            <a:r>
              <a:rPr lang="en-GB" sz="1100" b="1" dirty="0">
                <a:solidFill>
                  <a:srgbClr val="000000"/>
                </a:solidFill>
              </a:rPr>
              <a:t>M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aterials</a:t>
            </a:r>
            <a:r>
              <a:rPr lang="en-GB" sz="1100" i="0" u="none" strike="noStrike" dirty="0">
                <a:solidFill>
                  <a:srgbClr val="000000"/>
                </a:solidFill>
                <a:effectLst/>
              </a:rPr>
              <a:t>: Investigating how materials can be mixed and/or be separated.</a:t>
            </a:r>
          </a:p>
          <a:p>
            <a:pPr algn="l"/>
            <a:r>
              <a:rPr lang="en-GB" sz="1100" dirty="0">
                <a:solidFill>
                  <a:srgbClr val="000000"/>
                </a:solidFill>
              </a:rPr>
              <a:t>     Planning, implementing and recording investigative</a:t>
            </a:r>
          </a:p>
          <a:p>
            <a:pPr algn="l"/>
            <a:r>
              <a:rPr lang="en-GB" sz="1100" dirty="0">
                <a:solidFill>
                  <a:srgbClr val="000000"/>
                </a:solidFill>
              </a:rPr>
              <a:t>     activities to reach conclusions on outcomes.       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B10E0F-5224-AFED-AE11-112EE0FC64F3}"/>
              </a:ext>
            </a:extLst>
          </p:cNvPr>
          <p:cNvSpPr txBox="1"/>
          <p:nvPr/>
        </p:nvSpPr>
        <p:spPr>
          <a:xfrm>
            <a:off x="4387697" y="2592007"/>
            <a:ext cx="3339459" cy="769441"/>
          </a:xfrm>
          <a:prstGeom prst="rect">
            <a:avLst/>
          </a:prstGeom>
          <a:solidFill>
            <a:srgbClr val="84E9A1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dirty="0">
                <a:solidFill>
                  <a:srgbClr val="000000"/>
                </a:solidFill>
              </a:rPr>
              <a:t>History:</a:t>
            </a:r>
            <a:endParaRPr lang="en-GB" sz="1100" b="1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Benin</a:t>
            </a:r>
            <a:r>
              <a:rPr lang="en-GB" sz="1100" u="none" strike="noStrike" dirty="0">
                <a:solidFill>
                  <a:srgbClr val="000000"/>
                </a:solidFill>
                <a:effectLst/>
              </a:rPr>
              <a:t>: Exploring the Kingdom of Benin through their civilisation’s life-style, traditions , beliefs, hierarchy and trade.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6BA2C9-7F0A-CF99-DE0D-06665E1A3D11}"/>
              </a:ext>
            </a:extLst>
          </p:cNvPr>
          <p:cNvSpPr txBox="1"/>
          <p:nvPr/>
        </p:nvSpPr>
        <p:spPr>
          <a:xfrm>
            <a:off x="801017" y="3068983"/>
            <a:ext cx="3339459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Physical Education (PE)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Hockey: </a:t>
            </a:r>
            <a:r>
              <a:rPr lang="en-GB" sz="1100" dirty="0">
                <a:solidFill>
                  <a:srgbClr val="000000"/>
                </a:solidFill>
              </a:rPr>
              <a:t>Developing skills in attack and defence.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Leadership: </a:t>
            </a:r>
            <a:r>
              <a:rPr lang="en-GB" sz="1100" dirty="0">
                <a:solidFill>
                  <a:srgbClr val="000000"/>
                </a:solidFill>
              </a:rPr>
              <a:t>Developing skills in creating and leading small team games.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79618B-3BF4-4AE7-DCE3-E9F6430CF350}"/>
              </a:ext>
            </a:extLst>
          </p:cNvPr>
          <p:cNvSpPr txBox="1"/>
          <p:nvPr/>
        </p:nvSpPr>
        <p:spPr>
          <a:xfrm>
            <a:off x="7974377" y="2122364"/>
            <a:ext cx="3339459" cy="600164"/>
          </a:xfrm>
          <a:prstGeom prst="rect">
            <a:avLst/>
          </a:prstGeom>
          <a:solidFill>
            <a:srgbClr val="DEF6E9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Computing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u="none" strike="noStrike" dirty="0">
                <a:solidFill>
                  <a:srgbClr val="000000"/>
                </a:solidFill>
                <a:effectLst/>
              </a:rPr>
              <a:t>Creating Media: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sz="1100" dirty="0">
                <a:solidFill>
                  <a:srgbClr val="000000"/>
                </a:solidFill>
              </a:rPr>
              <a:t>introduction to vector graphics using the tools on Google Drawing application. 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46BD1E1-EA0E-3306-FB99-003DEFC7B71C}"/>
              </a:ext>
            </a:extLst>
          </p:cNvPr>
          <p:cNvSpPr txBox="1"/>
          <p:nvPr/>
        </p:nvSpPr>
        <p:spPr>
          <a:xfrm>
            <a:off x="8005672" y="3461502"/>
            <a:ext cx="3339459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dirty="0">
                <a:solidFill>
                  <a:srgbClr val="000000"/>
                </a:solidFill>
              </a:rPr>
              <a:t>Art</a:t>
            </a:r>
            <a:endParaRPr lang="en-GB" sz="1100" b="1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</a:rPr>
              <a:t>Researching the art history of Benin. Designing and creating a 3D clay sculpture in the style Benin statues using various modelling tools.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B1C67E-0B31-2956-97B4-A28589AB9679}"/>
              </a:ext>
            </a:extLst>
          </p:cNvPr>
          <p:cNvSpPr txBox="1"/>
          <p:nvPr/>
        </p:nvSpPr>
        <p:spPr>
          <a:xfrm>
            <a:off x="7974377" y="2790037"/>
            <a:ext cx="3339459" cy="600164"/>
          </a:xfrm>
          <a:prstGeom prst="rect">
            <a:avLst/>
          </a:prstGeom>
          <a:solidFill>
            <a:srgbClr val="E99677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French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</a:rPr>
              <a:t> Looking at language linked to spending time in a city.</a:t>
            </a:r>
            <a:endParaRPr lang="en-GB" sz="110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AF4017-2301-0595-2E32-4659B709CA4F}"/>
              </a:ext>
            </a:extLst>
          </p:cNvPr>
          <p:cNvSpPr txBox="1"/>
          <p:nvPr/>
        </p:nvSpPr>
        <p:spPr>
          <a:xfrm>
            <a:off x="4387696" y="3336835"/>
            <a:ext cx="3339459" cy="769441"/>
          </a:xfrm>
          <a:prstGeom prst="rect">
            <a:avLst/>
          </a:prstGeom>
          <a:solidFill>
            <a:srgbClr val="C9D3F2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Music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</a:rPr>
              <a:t>Unit: Fresh Prince of Bel Air: 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</a:rPr>
              <a:t>This will cover the </a:t>
            </a:r>
            <a:r>
              <a:rPr lang="en-GB" sz="1100" dirty="0">
                <a:solidFill>
                  <a:srgbClr val="000000"/>
                </a:solidFill>
              </a:rPr>
              <a:t>dimensions of music (pulse, rhythm, pitch etc), singing and playing instruments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01A249-C61D-A307-34B9-DC46B6334A2A}"/>
              </a:ext>
            </a:extLst>
          </p:cNvPr>
          <p:cNvSpPr txBox="1"/>
          <p:nvPr/>
        </p:nvSpPr>
        <p:spPr>
          <a:xfrm>
            <a:off x="7974379" y="1161310"/>
            <a:ext cx="3339460" cy="938719"/>
          </a:xfrm>
          <a:prstGeom prst="rect">
            <a:avLst/>
          </a:prstGeom>
          <a:solidFill>
            <a:srgbClr val="EEF3CE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Religious Education (RE)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Main </a:t>
            </a:r>
            <a:r>
              <a:rPr lang="en-GB" sz="1100" b="1" dirty="0">
                <a:solidFill>
                  <a:srgbClr val="000000"/>
                </a:solidFill>
              </a:rPr>
              <a:t>focus is l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earning about both Christianity and Judaism: 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</a:rPr>
              <a:t>to understand different religious perspectives and making comparative links to other religions where appropriate.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A3598-17CC-C7C2-A543-D9580039B923}"/>
              </a:ext>
            </a:extLst>
          </p:cNvPr>
          <p:cNvSpPr/>
          <p:nvPr/>
        </p:nvSpPr>
        <p:spPr>
          <a:xfrm>
            <a:off x="452662" y="4991949"/>
            <a:ext cx="10576458" cy="262400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Helpful Websites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D9C423-79FC-941A-3AE9-98C841669B01}"/>
              </a:ext>
            </a:extLst>
          </p:cNvPr>
          <p:cNvSpPr/>
          <p:nvPr/>
        </p:nvSpPr>
        <p:spPr>
          <a:xfrm>
            <a:off x="7998919" y="4324937"/>
            <a:ext cx="3339459" cy="531993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Next term’s highlights include</a:t>
            </a:r>
            <a:r>
              <a:rPr lang="en-GB" sz="1100" dirty="0"/>
              <a:t>: Design Technology- Structures. PE- Tennis and Dance. Geography- Asia </a:t>
            </a:r>
          </a:p>
        </p:txBody>
      </p:sp>
    </p:spTree>
    <p:extLst>
      <p:ext uri="{BB962C8B-B14F-4D97-AF65-F5344CB8AC3E}">
        <p14:creationId xmlns:p14="http://schemas.microsoft.com/office/powerpoint/2010/main" val="35589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4a2289-7f48-4404-ae0c-351368d24df7" xsi:nil="true"/>
    <lcf76f155ced4ddcb4097134ff3c332f xmlns="0bb79308-4133-4cb7-a422-7efcd70e59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67E4B71D7DF41A09743945079EE5D" ma:contentTypeVersion="18" ma:contentTypeDescription="Create a new document." ma:contentTypeScope="" ma:versionID="36b1eb6b8a88cd26278044b0e1e4bbd4">
  <xsd:schema xmlns:xsd="http://www.w3.org/2001/XMLSchema" xmlns:xs="http://www.w3.org/2001/XMLSchema" xmlns:p="http://schemas.microsoft.com/office/2006/metadata/properties" xmlns:ns2="b44a2289-7f48-4404-ae0c-351368d24df7" xmlns:ns3="0bb79308-4133-4cb7-a422-7efcd70e591b" targetNamespace="http://schemas.microsoft.com/office/2006/metadata/properties" ma:root="true" ma:fieldsID="b3157f1b4d7dec7d55033b4cc5567141" ns2:_="" ns3:_="">
    <xsd:import namespace="b44a2289-7f48-4404-ae0c-351368d24df7"/>
    <xsd:import namespace="0bb79308-4133-4cb7-a422-7efcd70e591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a2289-7f48-4404-ae0c-351368d24d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ade524-68ea-4fc4-9407-ffc7538f3b57}" ma:internalName="TaxCatchAll" ma:showField="CatchAllData" ma:web="b44a2289-7f48-4404-ae0c-351368d24d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79308-4133-4cb7-a422-7efcd70e5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35f4833-f82d-4857-8d0e-1e4157d668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EC0E3C-E3B8-47BE-A7EF-3C7D2AA4EB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F14F51-F856-48DD-8680-FE83367F08F8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0bb79308-4133-4cb7-a422-7efcd70e591b"/>
    <ds:schemaRef ds:uri="http://purl.org/dc/terms/"/>
    <ds:schemaRef ds:uri="b44a2289-7f48-4404-ae0c-351368d24df7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2D22D7-1A77-46EE-B1E1-0A972CE3B1F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44a2289-7f48-4404-ae0c-351368d24df7"/>
    <ds:schemaRef ds:uri="0bb79308-4133-4cb7-a422-7efcd70e591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</TotalTime>
  <Words>774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Josef Green</dc:creator>
  <cp:lastModifiedBy>Hardip Channa</cp:lastModifiedBy>
  <cp:revision>58</cp:revision>
  <cp:lastPrinted>2024-10-13T22:06:58Z</cp:lastPrinted>
  <dcterms:created xsi:type="dcterms:W3CDTF">2024-10-10T20:58:54Z</dcterms:created>
  <dcterms:modified xsi:type="dcterms:W3CDTF">2025-01-16T11:57:54Z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0x0101005B667E4B71D7DF41A09743945079EE5D</vt:lpwstr>
  </property>
</Properties>
</file>