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00"/>
    <a:srgbClr val="E99677"/>
    <a:srgbClr val="84E9A1"/>
    <a:srgbClr val="DEF6E9"/>
    <a:srgbClr val="C9D3F2"/>
    <a:srgbClr val="F3CBCE"/>
    <a:srgbClr val="EEF3CE"/>
    <a:srgbClr val="C1B3EE"/>
    <a:srgbClr val="F0C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4F78DB-C13B-6A8E-3C47-D27D95CF741E}" v="1654" dt="2025-01-08T18:56:26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A28DD-8C15-AE40-9405-DB5260C45D37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ADFE-B6CA-874F-8CA3-0EB6EC581D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7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6ADFE-B6CA-874F-8CA3-0EB6EC581D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2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5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bitesize/levels/zbr9wmn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funkidslive.com/learn/windrus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pellingshed.com/en-gb" TargetMode="External"/><Relationship Id="rId5" Type="http://schemas.openxmlformats.org/officeDocument/2006/relationships/hyperlink" Target="https://ttrockstars.com/" TargetMode="External"/><Relationship Id="rId10" Type="http://schemas.openxmlformats.org/officeDocument/2006/relationships/hyperlink" Target="https://www.theschoolrun.com/key-stage-2" TargetMode="External"/><Relationship Id="rId4" Type="http://schemas.openxmlformats.org/officeDocument/2006/relationships/hyperlink" Target="https://mathsframe.co.uk/" TargetMode="External"/><Relationship Id="rId9" Type="http://schemas.openxmlformats.org/officeDocument/2006/relationships/hyperlink" Target="https://home.oxfordowl.co.uk/english/primary-gramm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54B920C-FAA0-43FE-6690-35B45E5F6C7C}"/>
              </a:ext>
            </a:extLst>
          </p:cNvPr>
          <p:cNvSpPr txBox="1"/>
          <p:nvPr/>
        </p:nvSpPr>
        <p:spPr>
          <a:xfrm>
            <a:off x="807771" y="298360"/>
            <a:ext cx="10576458" cy="86177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 anchor="t">
            <a:spAutoFit/>
          </a:bodyPr>
          <a:lstStyle/>
          <a:p>
            <a:pPr lvl="3"/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Key Stage </a:t>
            </a:r>
            <a:r>
              <a:rPr lang="en-GB" sz="2800" dirty="0">
                <a:solidFill>
                  <a:schemeClr val="bg1"/>
                </a:solidFill>
              </a:rPr>
              <a:t>1</a:t>
            </a:r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: </a:t>
            </a:r>
            <a:r>
              <a:rPr lang="en-GB" sz="2800" dirty="0">
                <a:solidFill>
                  <a:schemeClr val="bg1"/>
                </a:solidFill>
              </a:rPr>
              <a:t>Spring 1 2025</a:t>
            </a:r>
            <a:endParaRPr lang="en-GB" sz="2800" b="0" i="0" u="none" strike="noStrike" dirty="0">
              <a:solidFill>
                <a:schemeClr val="bg1"/>
              </a:solidFill>
              <a:effectLst/>
            </a:endParaRPr>
          </a:p>
          <a:p>
            <a:pPr lvl="3"/>
            <a:r>
              <a:rPr lang="en-GB" sz="1100" b="0" i="0" u="none" strike="noStrike" dirty="0">
                <a:solidFill>
                  <a:schemeClr val="bg1"/>
                </a:solidFill>
                <a:effectLst/>
              </a:rPr>
              <a:t>In the </a:t>
            </a:r>
            <a:r>
              <a:rPr lang="en-GB" sz="1100" dirty="0">
                <a:solidFill>
                  <a:schemeClr val="bg1"/>
                </a:solidFill>
              </a:rPr>
              <a:t> first half of the Spring term</a:t>
            </a:r>
            <a:r>
              <a:rPr lang="en-GB" sz="1100" b="0" i="0" u="none" strike="noStrike" dirty="0">
                <a:solidFill>
                  <a:schemeClr val="bg1"/>
                </a:solidFill>
                <a:effectLst/>
              </a:rPr>
              <a:t>, your child will explore a range of subjects designed to foster creativity, critical thinking, and emotional development. Here’s a summary of what they will be learning:</a:t>
            </a:r>
            <a:endParaRPr lang="en-GB" sz="1100" b="0" i="0" u="none" strike="noStrike" dirty="0">
              <a:solidFill>
                <a:schemeClr val="bg1"/>
              </a:solidFill>
              <a:effectLst/>
              <a:ea typeface="Calibri"/>
              <a:cs typeface="Calibri"/>
            </a:endParaRPr>
          </a:p>
        </p:txBody>
      </p:sp>
      <p:pic>
        <p:nvPicPr>
          <p:cNvPr id="37" name="Picture 36" descr="A group of children silhouettes&#10;&#10;Description automatically generated">
            <a:extLst>
              <a:ext uri="{FF2B5EF4-FFF2-40B4-BE49-F238E27FC236}">
                <a16:creationId xmlns:a16="http://schemas.microsoft.com/office/drawing/2014/main" id="{693FED3A-86CC-7B7C-1007-33081437B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79" y="375786"/>
            <a:ext cx="1152150" cy="706921"/>
          </a:xfrm>
          <a:prstGeom prst="rect">
            <a:avLst/>
          </a:prstGeom>
          <a:ln>
            <a:noFill/>
          </a:ln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F7CC3DDF-3526-E519-2C74-3F977A05E9B3}"/>
              </a:ext>
            </a:extLst>
          </p:cNvPr>
          <p:cNvSpPr/>
          <p:nvPr/>
        </p:nvSpPr>
        <p:spPr>
          <a:xfrm>
            <a:off x="807770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MathsFrame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500+ interactive maths games and activities, aligned with the UK curriculum. Covers times tables, number bonds, geometry, and more. Printable worksheets also available.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Makes maths fun through games, helping children practice essential skills regularly.</a:t>
            </a:r>
          </a:p>
          <a:p>
            <a:pPr algn="ctr"/>
            <a:endParaRPr lang="en-GB" sz="60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18C191C-0D60-D26D-ABC1-DC05B64FE9B7}"/>
              </a:ext>
            </a:extLst>
          </p:cNvPr>
          <p:cNvSpPr/>
          <p:nvPr/>
        </p:nvSpPr>
        <p:spPr>
          <a:xfrm>
            <a:off x="2330928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Times Tables Rock Stars (TTRS)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A platform that builds times table fluency through timed, competitive challenges. Children play as rock star avatars, earning rewards as they improve.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Motivates kids to master times tables with speed and accuracy through fun, competitive play.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2EA88CE-24F2-A353-33DC-17C868AE00AA}"/>
              </a:ext>
            </a:extLst>
          </p:cNvPr>
          <p:cNvSpPr/>
          <p:nvPr/>
        </p:nvSpPr>
        <p:spPr>
          <a:xfrm>
            <a:off x="385408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Spelling Shed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fun games for children to practice spelling patterns and vocabulary with weekly lists tailored to the curriculum.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Engages kids in spelling practice, improving literacy skills in an enjoyable way.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5C9B2F-921E-D166-2DB7-9F49B58C98D3}"/>
              </a:ext>
            </a:extLst>
          </p:cNvPr>
          <p:cNvSpPr/>
          <p:nvPr/>
        </p:nvSpPr>
        <p:spPr>
          <a:xfrm>
            <a:off x="5377245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 Kids – Windrush Learning Hub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Provides podcasts, articles, and activities about the Windrush generation’s history and cultural impact.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Teaches children about British history and diversity in an accessible, engaging format.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AD2428-4F6D-6E8F-C0C9-E4DDB5A8B45C}"/>
              </a:ext>
            </a:extLst>
          </p:cNvPr>
          <p:cNvSpPr/>
          <p:nvPr/>
        </p:nvSpPr>
        <p:spPr>
          <a:xfrm>
            <a:off x="6915686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BBC Bitesize – Key Stage 2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Free lessons and resources for KS2 students, covering subjects like English, maths, science, and more, through quizzes and games.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Supports school learning with extra practice in a fun, interactive way.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ED3CCB9-27D1-E0E7-4D3C-90BCD9889926}"/>
              </a:ext>
            </a:extLst>
          </p:cNvPr>
          <p:cNvSpPr/>
          <p:nvPr/>
        </p:nvSpPr>
        <p:spPr>
          <a:xfrm>
            <a:off x="845412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 Owl – Grammar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grammar guides and activities in line with the UK curriculum, helping children understand grammar rules clearly.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Improves writing skills by making grammar more understandable and accessible.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CD5DC42-AB10-7CB1-2661-4EFD5B170719}"/>
              </a:ext>
            </a:extLst>
          </p:cNvPr>
          <p:cNvSpPr/>
          <p:nvPr/>
        </p:nvSpPr>
        <p:spPr>
          <a:xfrm>
            <a:off x="999256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 School Run – Key Stage 2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Provides worksheets and advice for KS2 children in maths, English, and science, plus tips for parents.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extra learning resources to reinforce school lessons and support home learning.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273D7E7-9A78-B553-0323-CF0FD681924D}"/>
              </a:ext>
            </a:extLst>
          </p:cNvPr>
          <p:cNvGrpSpPr/>
          <p:nvPr/>
        </p:nvGrpSpPr>
        <p:grpSpPr>
          <a:xfrm>
            <a:off x="813884" y="1348910"/>
            <a:ext cx="10567641" cy="3795516"/>
            <a:chOff x="795829" y="1311096"/>
            <a:chExt cx="9934997" cy="392376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850D9F3-C32E-7F7E-3E3E-0C4D888E11CA}"/>
                </a:ext>
              </a:extLst>
            </p:cNvPr>
            <p:cNvSpPr txBox="1"/>
            <p:nvPr/>
          </p:nvSpPr>
          <p:spPr>
            <a:xfrm>
              <a:off x="795829" y="4045540"/>
              <a:ext cx="3163418" cy="859076"/>
            </a:xfrm>
            <a:prstGeom prst="rect">
              <a:avLst/>
            </a:prstGeom>
            <a:solidFill>
              <a:srgbClr val="F0C2F0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Personal, Social, Health, and Economic Education (PSHE)</a:t>
              </a:r>
            </a:p>
            <a:p>
              <a:r>
                <a:rPr lang="en-GB" sz="800" b="1" dirty="0">
                  <a:solidFill>
                    <a:srgbClr val="000000"/>
                  </a:solidFill>
                  <a:ea typeface="Calibri"/>
                  <a:cs typeface="Calibri"/>
                </a:rPr>
                <a:t>Dreams and Goals</a:t>
              </a:r>
              <a:endParaRPr lang="en-GB" sz="800" b="1" dirty="0">
                <a:solidFill>
                  <a:srgbClr val="000000"/>
                </a:solidFill>
              </a:endParaRPr>
            </a:p>
            <a:p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Year </a:t>
              </a:r>
              <a:r>
                <a:rPr lang="en-GB" sz="800" b="1" dirty="0">
                  <a:solidFill>
                    <a:srgbClr val="000000"/>
                  </a:solidFill>
                </a:rPr>
                <a:t>1 and 2</a:t>
              </a:r>
              <a:endParaRPr lang="en-GB" sz="800" dirty="0">
                <a:solidFill>
                  <a:srgbClr val="000000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Setting goals and challenges for ourselves</a:t>
              </a:r>
              <a:endParaRPr lang="en-GB" dirty="0">
                <a:ea typeface="Calibri"/>
                <a:cs typeface="Calibri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Tackling obstacles</a:t>
              </a:r>
            </a:p>
            <a:p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B6AC3DA-E336-85C2-D0FB-F4169CD2ED54}"/>
                </a:ext>
              </a:extLst>
            </p:cNvPr>
            <p:cNvSpPr txBox="1"/>
            <p:nvPr/>
          </p:nvSpPr>
          <p:spPr>
            <a:xfrm>
              <a:off x="800882" y="1314044"/>
              <a:ext cx="3146426" cy="111361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Maths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b="1" dirty="0">
                  <a:solidFill>
                    <a:srgbClr val="000000"/>
                  </a:solidFill>
                </a:rPr>
                <a:t>Problem Solving: </a:t>
              </a:r>
              <a:endParaRPr lang="en-GB" sz="800" dirty="0">
                <a:solidFill>
                  <a:srgbClr val="000000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</a:rPr>
                <a:t>using addition and subtraction, halving and doubling</a:t>
              </a:r>
              <a:endParaRPr lang="en-GB" sz="800" dirty="0">
                <a:solidFill>
                  <a:srgbClr val="000000"/>
                </a:solidFill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b="1" dirty="0">
                  <a:solidFill>
                    <a:srgbClr val="000000"/>
                  </a:solidFill>
                </a:rPr>
                <a:t>Addition</a:t>
              </a:r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 and Subtraction:</a:t>
              </a:r>
              <a:r>
                <a:rPr lang="en-GB" sz="800" b="0" i="0" u="none" strike="noStrike" dirty="0">
                  <a:solidFill>
                    <a:srgbClr val="000000"/>
                  </a:solidFill>
                  <a:effectLst/>
                </a:rPr>
                <a:t> </a:t>
              </a:r>
              <a:endParaRPr lang="en-GB" dirty="0">
                <a:solidFill>
                  <a:srgbClr val="000000"/>
                </a:solidFill>
                <a:ea typeface="+mn-lt"/>
                <a:cs typeface="+mn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+mn-lt"/>
                  <a:cs typeface="+mn-lt"/>
                </a:rPr>
                <a:t>Expanded written methods, think 10 strategies, adding two 2-digit numbers, regrouping, choosing appropriate strategies</a:t>
              </a:r>
              <a:endParaRPr lang="en-GB" dirty="0">
                <a:ea typeface="Calibri" panose="020F0502020204030204"/>
                <a:cs typeface="Calibri" panose="020F0502020204030204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b="1" dirty="0">
                  <a:solidFill>
                    <a:srgbClr val="000000"/>
                  </a:solidFill>
                </a:rPr>
                <a:t>       Geometry: </a:t>
              </a:r>
              <a:endParaRPr lang="en-GB" sz="800" dirty="0">
                <a:solidFill>
                  <a:srgbClr val="000000"/>
                </a:solidFill>
                <a:ea typeface="+mn-lt"/>
                <a:cs typeface="+mn-lt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+mn-lt"/>
                  <a:cs typeface="+mn-lt"/>
                </a:rPr>
                <a:t>       2d shape, 3d shape,</a:t>
              </a:r>
              <a:r>
                <a:rPr lang="en-GB" sz="800" dirty="0">
                  <a:ea typeface="+mn-lt"/>
                  <a:cs typeface="+mn-lt"/>
                </a:rPr>
                <a:t> right angles.</a:t>
              </a:r>
              <a:endParaRPr lang="en-GB" sz="800" dirty="0">
                <a:ea typeface="Calibri" panose="020F0502020204030204"/>
                <a:cs typeface="Calibri" panose="020F0502020204030204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F618D8B-06FD-ED81-B6BF-FC0D8BD56266}"/>
                </a:ext>
              </a:extLst>
            </p:cNvPr>
            <p:cNvSpPr txBox="1"/>
            <p:nvPr/>
          </p:nvSpPr>
          <p:spPr>
            <a:xfrm>
              <a:off x="4191266" y="1318344"/>
              <a:ext cx="3139538" cy="22590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English</a:t>
              </a:r>
            </a:p>
            <a:p>
              <a:r>
                <a:rPr lang="en-GB" sz="800" b="1" dirty="0">
                  <a:solidFill>
                    <a:srgbClr val="000000"/>
                  </a:solidFill>
                </a:rPr>
                <a:t>Narrative</a:t>
              </a:r>
              <a:endParaRPr lang="en-GB" sz="800" b="1" dirty="0">
                <a:solidFill>
                  <a:srgbClr val="000000"/>
                </a:solidFill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Stanley's Stick</a:t>
              </a:r>
              <a:endParaRPr lang="en-GB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r>
                <a:rPr lang="en-GB" sz="800" b="1" dirty="0">
                  <a:solidFill>
                    <a:srgbClr val="000000"/>
                  </a:solidFill>
                  <a:ea typeface="Calibri"/>
                  <a:cs typeface="Calibri"/>
                </a:rPr>
                <a:t>Rules and Recount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Ravi's Roar/Ruby's Worry</a:t>
              </a:r>
            </a:p>
            <a:p>
              <a:r>
                <a:rPr lang="en-GB" sz="800" b="1" dirty="0">
                  <a:ea typeface="Calibri" panose="020F0502020204030204"/>
                  <a:cs typeface="Calibri" panose="020F0502020204030204"/>
                </a:rPr>
                <a:t>Poetry - rhyme</a:t>
              </a:r>
            </a:p>
            <a:p>
              <a:r>
                <a:rPr lang="en-GB" sz="800" dirty="0">
                  <a:ea typeface="Calibri" panose="020F0502020204030204"/>
                  <a:cs typeface="Calibri" panose="020F0502020204030204"/>
                </a:rPr>
                <a:t>Oi Frog!</a:t>
              </a:r>
            </a:p>
            <a:p>
              <a:r>
                <a:rPr lang="en-GB" sz="800" dirty="0">
                  <a:ea typeface="Calibri" panose="020F0502020204030204"/>
                  <a:cs typeface="Calibri" panose="020F0502020204030204"/>
                </a:rPr>
                <a:t>Year 1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Write a full sentence with the correct word order</a:t>
              </a:r>
              <a:endParaRPr lang="en-US" sz="800" dirty="0"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Demarcate sentences with a capital letter and a full stop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+mn-lt"/>
                  <a:cs typeface="+mn-lt"/>
                </a:rPr>
                <a:t>Segment spoken words into phonemes and represent these by graphemes, spelling many words in a phonically-plausible way</a:t>
              </a:r>
            </a:p>
            <a:p>
              <a:r>
                <a:rPr lang="en-GB" sz="800" dirty="0">
                  <a:ea typeface="Calibri" panose="020F0502020204030204"/>
                  <a:cs typeface="Calibri" panose="020F0502020204030204"/>
                </a:rPr>
                <a:t>Year 2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+mn-lt"/>
                  <a:cs typeface="+mn-lt"/>
                </a:rPr>
                <a:t>Use present and past tense mostly correctly and consistently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Demarcate sentences with capital letters, full stops, question marks and exclamation marks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Use conjunctions or, and, but, when, if, that, because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5E2169-6CA5-77D5-D1E9-9CF9EBFEE5AA}"/>
                </a:ext>
              </a:extLst>
            </p:cNvPr>
            <p:cNvSpPr txBox="1"/>
            <p:nvPr/>
          </p:nvSpPr>
          <p:spPr>
            <a:xfrm>
              <a:off x="7618239" y="1918821"/>
              <a:ext cx="3099740" cy="11136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Science</a:t>
              </a:r>
            </a:p>
            <a:p>
              <a:r>
                <a:rPr lang="en-GB" sz="800" b="1" dirty="0">
                  <a:solidFill>
                    <a:srgbClr val="000000"/>
                  </a:solidFill>
                </a:rPr>
                <a:t>Everyday materials</a:t>
              </a:r>
              <a:r>
                <a:rPr lang="en-GB" sz="800" b="0" i="0" u="none" strike="noStrike" dirty="0">
                  <a:solidFill>
                    <a:srgbClr val="000000"/>
                  </a:solidFill>
                  <a:effectLst/>
                </a:rPr>
                <a:t>:  </a:t>
              </a:r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Learning about human-made and natural materials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Exploring why objects are made from particular materials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Investigating what happens to different materials in different conditions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>
                  <a:solidFill>
                    <a:srgbClr val="000000"/>
                  </a:solidFill>
                  <a:ea typeface="Calibri"/>
                  <a:cs typeface="Calibri"/>
                </a:rPr>
                <a:t>The importance of recycling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B10E0F-5224-AFED-AE11-112EE0FC64F3}"/>
                </a:ext>
              </a:extLst>
            </p:cNvPr>
            <p:cNvSpPr txBox="1"/>
            <p:nvPr/>
          </p:nvSpPr>
          <p:spPr>
            <a:xfrm>
              <a:off x="811137" y="2625182"/>
              <a:ext cx="3169388" cy="1304523"/>
            </a:xfrm>
            <a:prstGeom prst="rect">
              <a:avLst/>
            </a:prstGeom>
            <a:solidFill>
              <a:srgbClr val="84E9A1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dirty="0">
                  <a:solidFill>
                    <a:srgbClr val="000000"/>
                  </a:solidFill>
                </a:rPr>
                <a:t>History</a:t>
              </a:r>
            </a:p>
            <a:p>
              <a:pPr algn="l"/>
              <a:r>
                <a:rPr lang="en-GB" sz="800" b="1" dirty="0">
                  <a:solidFill>
                    <a:srgbClr val="000000"/>
                  </a:solidFill>
                </a:rPr>
                <a:t>Why did the Titanic sink and how did it make travel safer in the future?:</a:t>
              </a:r>
              <a:r>
                <a:rPr lang="en-GB" sz="800" b="1" u="none" strike="noStrike" dirty="0">
                  <a:solidFill>
                    <a:srgbClr val="000000"/>
                  </a:solidFill>
                  <a:effectLst/>
                </a:rPr>
                <a:t> </a:t>
              </a:r>
              <a:endParaRPr lang="en-GB" sz="800" b="1" dirty="0">
                <a:solidFill>
                  <a:srgbClr val="000000"/>
                </a:solidFill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solidFill>
                    <a:srgbClr val="000000"/>
                  </a:solidFill>
                </a:rPr>
                <a:t>F</a:t>
              </a:r>
              <a:r>
                <a:rPr lang="en-GB" sz="800" dirty="0">
                  <a:solidFill>
                    <a:srgbClr val="000000"/>
                  </a:solidFill>
                </a:rPr>
                <a:t>ind out about people </a:t>
              </a:r>
              <a:r>
                <a:rPr lang="en-GB" sz="800" b="0" u="none" strike="noStrike" dirty="0">
                  <a:solidFill>
                    <a:srgbClr val="000000"/>
                  </a:solidFill>
                  <a:effectLst/>
                </a:rPr>
                <a:t>and </a:t>
              </a:r>
              <a:r>
                <a:rPr lang="en-GB" sz="800" dirty="0">
                  <a:solidFill>
                    <a:srgbClr val="000000"/>
                  </a:solidFill>
                </a:rPr>
                <a:t>events in other times</a:t>
              </a:r>
              <a:r>
                <a:rPr lang="en-GB" sz="800" b="0" u="none" strike="noStrike" dirty="0">
                  <a:solidFill>
                    <a:srgbClr val="000000"/>
                  </a:solidFill>
                  <a:effectLst/>
                </a:rPr>
                <a:t>.</a:t>
              </a:r>
              <a:r>
                <a:rPr lang="en-GB" sz="800" dirty="0">
                  <a:solidFill>
                    <a:srgbClr val="000000"/>
                  </a:solidFill>
                </a:rPr>
                <a:t>  </a:t>
              </a:r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ea typeface="Calibri"/>
                  <a:cs typeface="Calibri"/>
                </a:rPr>
                <a:t>Compare pictures or photographs of people or events in the past.  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ea typeface="Calibri"/>
                  <a:cs typeface="Calibri"/>
                </a:rPr>
                <a:t>Use timelines.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ea typeface="Calibri"/>
                  <a:cs typeface="Calibri"/>
                </a:rPr>
                <a:t>Use a source – ask why, what, who, how and where questions and find answers to them.  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ea typeface="Calibri"/>
                  <a:cs typeface="Calibri"/>
                </a:rPr>
                <a:t>Sequence events beyond living memory that are significant nationally or globally</a:t>
              </a:r>
              <a:r>
                <a:rPr lang="en-GB" sz="1000" dirty="0">
                  <a:ea typeface="Calibri"/>
                  <a:cs typeface="Calibri"/>
                </a:rPr>
                <a:t>.  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A6BA2C9-7F0A-CF99-DE0D-06665E1A3D11}"/>
                </a:ext>
              </a:extLst>
            </p:cNvPr>
            <p:cNvSpPr txBox="1"/>
            <p:nvPr/>
          </p:nvSpPr>
          <p:spPr>
            <a:xfrm>
              <a:off x="7591288" y="1311096"/>
              <a:ext cx="3139538" cy="4772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Physical Education (PE)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</a:rPr>
                <a:t>Gymnastics</a:t>
              </a:r>
              <a:endParaRPr lang="en-GB" sz="800" i="0" u="none" strike="noStrike" dirty="0">
                <a:solidFill>
                  <a:srgbClr val="000000"/>
                </a:solidFill>
                <a:effectLst/>
                <a:ea typeface="Calibri"/>
                <a:cs typeface="Calibri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</a:rPr>
                <a:t>Ball skills</a:t>
              </a:r>
              <a:endParaRPr lang="en-GB" sz="800" i="0" u="none" strike="noStrike" dirty="0">
                <a:solidFill>
                  <a:srgbClr val="000000"/>
                </a:solidFill>
                <a:effectLst/>
                <a:ea typeface="Calibri"/>
                <a:cs typeface="Calibri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379618B-3BF4-4AE7-DCE3-E9F6430CF350}"/>
                </a:ext>
              </a:extLst>
            </p:cNvPr>
            <p:cNvSpPr txBox="1"/>
            <p:nvPr/>
          </p:nvSpPr>
          <p:spPr>
            <a:xfrm>
              <a:off x="7584100" y="4030816"/>
              <a:ext cx="3139538" cy="604534"/>
            </a:xfrm>
            <a:prstGeom prst="rect">
              <a:avLst/>
            </a:prstGeom>
            <a:solidFill>
              <a:srgbClr val="DEF6E9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Computing</a:t>
              </a:r>
            </a:p>
            <a:p>
              <a:r>
                <a:rPr lang="en-GB" sz="800" b="1" dirty="0">
                  <a:solidFill>
                    <a:srgbClr val="000000"/>
                  </a:solidFill>
                  <a:ea typeface="Calibri"/>
                  <a:cs typeface="Calibri"/>
                </a:rPr>
                <a:t>Programming</a:t>
              </a:r>
              <a:endParaRPr lang="en-GB" sz="800" b="1" dirty="0"/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Moving a robot (year 1)</a:t>
              </a:r>
              <a:endParaRPr lang="en-GB" sz="800" b="1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Robot algorithms (year 2)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6BD1E1-EA0E-3306-FB99-003DEFC7B71C}"/>
                </a:ext>
              </a:extLst>
            </p:cNvPr>
            <p:cNvSpPr txBox="1"/>
            <p:nvPr/>
          </p:nvSpPr>
          <p:spPr>
            <a:xfrm>
              <a:off x="4189965" y="4375786"/>
              <a:ext cx="3139538" cy="85907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dirty="0">
                  <a:solidFill>
                    <a:srgbClr val="000000"/>
                  </a:solidFill>
                </a:rPr>
                <a:t>Art</a:t>
              </a:r>
              <a:endParaRPr lang="en-GB" sz="800" b="1" i="0" u="none" strike="noStrike" dirty="0">
                <a:solidFill>
                  <a:srgbClr val="000000"/>
                </a:solidFill>
                <a:effectLst/>
              </a:endParaRPr>
            </a:p>
            <a:p>
              <a:r>
                <a:rPr lang="en-GB" sz="800" b="1" dirty="0">
                  <a:solidFill>
                    <a:srgbClr val="000000"/>
                  </a:solidFill>
                </a:rPr>
                <a:t>Sculpture and clay</a:t>
              </a:r>
              <a:endParaRPr lang="en-GB" sz="800" b="1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To look at the work of Henry Moore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Learn techniques for using clay.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Make 3d sculptures</a:t>
              </a:r>
            </a:p>
            <a:p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C01A249-C61D-A307-34B9-DC46B6334A2A}"/>
                </a:ext>
              </a:extLst>
            </p:cNvPr>
            <p:cNvSpPr txBox="1"/>
            <p:nvPr/>
          </p:nvSpPr>
          <p:spPr>
            <a:xfrm>
              <a:off x="7581975" y="3111491"/>
              <a:ext cx="3139539" cy="859076"/>
            </a:xfrm>
            <a:prstGeom prst="rect">
              <a:avLst/>
            </a:prstGeom>
            <a:solidFill>
              <a:srgbClr val="EEF3CE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Religious Education (RE)</a:t>
              </a:r>
            </a:p>
            <a:p>
              <a:r>
                <a:rPr lang="en-GB" sz="800" b="1" dirty="0">
                  <a:solidFill>
                    <a:srgbClr val="000000"/>
                  </a:solidFill>
                </a:rPr>
                <a:t>Asking questions</a:t>
              </a:r>
              <a:endParaRPr lang="en-GB" sz="800" b="1" dirty="0">
                <a:solidFill>
                  <a:srgbClr val="000000"/>
                </a:solidFill>
                <a:ea typeface="Calibri" panose="020F0502020204030204"/>
                <a:cs typeface="Calibri" panose="020F0502020204030204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To learn who God is.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To learn the effect we have on each other, and the world.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To learn about how we feel when someone dies.</a:t>
              </a:r>
              <a:br>
                <a:rPr lang="en-GB" sz="800" dirty="0">
                  <a:latin typeface="Calibri"/>
                  <a:ea typeface="Calibri"/>
                  <a:cs typeface="Calibri"/>
                </a:rPr>
              </a:br>
              <a:r>
                <a:rPr lang="en-GB" sz="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To learn what is important to us.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A2A3598-17CC-C7C2-A543-D9580039B923}"/>
                </a:ext>
              </a:extLst>
            </p:cNvPr>
            <p:cNvSpPr/>
            <p:nvPr/>
          </p:nvSpPr>
          <p:spPr>
            <a:xfrm>
              <a:off x="807770" y="5005772"/>
              <a:ext cx="3139538" cy="226652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1200" dirty="0"/>
                <a:t>Helpful Websites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BD9C423-79FC-941A-3AE9-98C841669B01}"/>
                </a:ext>
              </a:extLst>
            </p:cNvPr>
            <p:cNvSpPr/>
            <p:nvPr/>
          </p:nvSpPr>
          <p:spPr>
            <a:xfrm>
              <a:off x="7580188" y="4804854"/>
              <a:ext cx="3139538" cy="309736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800" b="1" dirty="0"/>
                <a:t>Next term’s highlights include</a:t>
              </a:r>
              <a:r>
                <a:rPr lang="en-GB" sz="800" dirty="0"/>
                <a:t>: learning about London, Looking at the work of Vincent Van Gogh</a:t>
              </a:r>
              <a:endParaRPr lang="en-GB" sz="800" dirty="0">
                <a:ea typeface="Calibri"/>
                <a:cs typeface="Calibri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B33D08F-BB53-5943-52DF-10CEC1547545}"/>
              </a:ext>
            </a:extLst>
          </p:cNvPr>
          <p:cNvSpPr txBox="1"/>
          <p:nvPr/>
        </p:nvSpPr>
        <p:spPr>
          <a:xfrm>
            <a:off x="4403281" y="3559724"/>
            <a:ext cx="33394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GB" sz="800" b="1" dirty="0">
                <a:solidFill>
                  <a:srgbClr val="000000"/>
                </a:solidFill>
                <a:ea typeface="Calibri"/>
                <a:cs typeface="Calibri"/>
              </a:rPr>
              <a:t>Phonics</a:t>
            </a:r>
          </a:p>
          <a:p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Year 1</a:t>
            </a:r>
          </a:p>
          <a:p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oo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ar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/er/ai/ay/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eer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/ear/ow/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ou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/se</a:t>
            </a:r>
          </a:p>
          <a:p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Year 2</a:t>
            </a:r>
          </a:p>
          <a:p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Spelling rules/homophones/alternative sounds</a:t>
            </a:r>
          </a:p>
        </p:txBody>
      </p:sp>
    </p:spTree>
    <p:extLst>
      <p:ext uri="{BB962C8B-B14F-4D97-AF65-F5344CB8AC3E}">
        <p14:creationId xmlns:p14="http://schemas.microsoft.com/office/powerpoint/2010/main" val="355892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825</Words>
  <Application>Microsoft Office PowerPoint</Application>
  <PresentationFormat>Widescreen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Josef Green</dc:creator>
  <cp:lastModifiedBy>Katie Atkinson</cp:lastModifiedBy>
  <cp:revision>405</cp:revision>
  <cp:lastPrinted>2024-10-13T22:06:58Z</cp:lastPrinted>
  <dcterms:created xsi:type="dcterms:W3CDTF">2024-10-10T20:58:54Z</dcterms:created>
  <dcterms:modified xsi:type="dcterms:W3CDTF">2025-01-15T10:25:10Z</dcterms:modified>
</cp:coreProperties>
</file>