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BCE"/>
    <a:srgbClr val="C10000"/>
    <a:srgbClr val="E99677"/>
    <a:srgbClr val="84E9A1"/>
    <a:srgbClr val="DEF6E9"/>
    <a:srgbClr val="C9D3F2"/>
    <a:srgbClr val="EEF3CE"/>
    <a:srgbClr val="C1B3EE"/>
    <a:srgbClr val="F0C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070BCB-5DA4-6111-8A8E-FC7F6FFB0C38}" v="62" dt="2024-11-11T06:11:31.230"/>
    <p1510:client id="{C591E8D8-DE33-0A2E-E28C-A63F9CFF8961}" v="274" dt="2024-11-11T14:43:18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4" d="100"/>
          <a:sy n="74" d="100"/>
        </p:scale>
        <p:origin x="3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A28DD-8C15-AE40-9405-DB5260C45D37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6ADFE-B6CA-874F-8CA3-0EB6EC581D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07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A6ADFE-B6CA-874F-8CA3-0EB6EC581D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2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2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2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5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4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0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0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4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4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09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opmarks.co.uk/maths-games/3-5-years/counting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youtube.com/watch?v=UCI2mu7URB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dn.oxfordowl.co.uk/2016/05/05/20/22/32/561/20097_content/index.html?id=ae" TargetMode="External"/><Relationship Id="rId5" Type="http://schemas.openxmlformats.org/officeDocument/2006/relationships/hyperlink" Target="https://dacorumfamilyservices.org.uk/" TargetMode="External"/><Relationship Id="rId4" Type="http://schemas.openxmlformats.org/officeDocument/2006/relationships/hyperlink" Target="https://www.bbc.co.uk/bitesize/parents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C54B920C-FAA0-43FE-6690-35B45E5F6C7C}"/>
              </a:ext>
            </a:extLst>
          </p:cNvPr>
          <p:cNvSpPr txBox="1"/>
          <p:nvPr/>
        </p:nvSpPr>
        <p:spPr>
          <a:xfrm>
            <a:off x="807771" y="298360"/>
            <a:ext cx="10576458" cy="861774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lvl="3"/>
            <a:r>
              <a:rPr lang="en-GB" sz="2800" b="0" i="0" u="none" strike="noStrike" dirty="0">
                <a:solidFill>
                  <a:schemeClr val="bg1"/>
                </a:solidFill>
                <a:effectLst/>
              </a:rPr>
              <a:t>Early Years Foundation Stage: Reception</a:t>
            </a:r>
          </a:p>
          <a:p>
            <a:pPr lvl="3"/>
            <a:r>
              <a:rPr lang="en-GB" sz="1100" b="0" i="0" u="none" strike="noStrike" dirty="0">
                <a:solidFill>
                  <a:schemeClr val="bg1"/>
                </a:solidFill>
                <a:effectLst/>
              </a:rPr>
              <a:t>In the spring term, your child will explore a range of subjects designed to foster creativity, critical thinking, and emotional development. Here’s a summary of what they will be learning:</a:t>
            </a:r>
          </a:p>
        </p:txBody>
      </p:sp>
      <p:pic>
        <p:nvPicPr>
          <p:cNvPr id="37" name="Picture 36" descr="A group of children silhouettes&#10;&#10;Description automatically generated">
            <a:extLst>
              <a:ext uri="{FF2B5EF4-FFF2-40B4-BE49-F238E27FC236}">
                <a16:creationId xmlns:a16="http://schemas.microsoft.com/office/drawing/2014/main" id="{693FED3A-86CC-7B7C-1007-33081437B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679" y="375786"/>
            <a:ext cx="1152150" cy="706921"/>
          </a:xfrm>
          <a:prstGeom prst="rect">
            <a:avLst/>
          </a:prstGeom>
          <a:ln>
            <a:noFill/>
          </a:ln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F7CC3DDF-3526-E519-2C74-3F977A05E9B3}"/>
              </a:ext>
            </a:extLst>
          </p:cNvPr>
          <p:cNvSpPr/>
          <p:nvPr/>
        </p:nvSpPr>
        <p:spPr>
          <a:xfrm>
            <a:off x="807770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Parents' Toolkit - BBC Bitesize</a:t>
            </a:r>
            <a:endParaRPr lang="en-GB" sz="600" b="1" dirty="0">
              <a:solidFill>
                <a:schemeClr val="bg1"/>
              </a:solidFill>
            </a:endParaRPr>
          </a:p>
          <a:p>
            <a:pPr algn="l"/>
            <a:endParaRPr lang="en-GB" sz="600" b="1" i="0" u="none" strike="noStrike" dirty="0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 dirty="0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 dirty="0">
                <a:solidFill>
                  <a:schemeClr val="bg1"/>
                </a:solidFill>
                <a:effectLst/>
              </a:rPr>
            </a:br>
            <a:r>
              <a:rPr lang="en-GB" sz="600" b="0" i="0" dirty="0">
                <a:solidFill>
                  <a:schemeClr val="bg1"/>
                </a:solidFill>
                <a:effectLst/>
                <a:latin typeface="ReithSans"/>
              </a:rPr>
              <a:t>BBC Bitesize Parents' Toolkit is the place for mums, dads, carers, and the whole parenting community</a:t>
            </a:r>
          </a:p>
          <a:p>
            <a:pPr algn="l"/>
            <a:br>
              <a:rPr lang="en-GB" sz="600" b="0" i="0" u="none" strike="noStrike" dirty="0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 dirty="0">
                <a:solidFill>
                  <a:schemeClr val="bg1"/>
                </a:solidFill>
                <a:effectLst/>
              </a:rPr>
              <a:t>How it helps: </a:t>
            </a:r>
            <a:r>
              <a:rPr lang="en-GB" sz="600" i="0" u="none" strike="noStrike" dirty="0">
                <a:solidFill>
                  <a:schemeClr val="bg1"/>
                </a:solidFill>
                <a:effectLst/>
              </a:rPr>
              <a:t>Find </a:t>
            </a:r>
            <a:r>
              <a:rPr lang="en-GB" sz="600" dirty="0">
                <a:solidFill>
                  <a:schemeClr val="bg1"/>
                </a:solidFill>
                <a:latin typeface="ReithSans"/>
              </a:rPr>
              <a:t>stories, expert advice and fun activities that will help you support your child in a changing world.</a:t>
            </a:r>
          </a:p>
          <a:p>
            <a:pPr algn="l"/>
            <a:br>
              <a:rPr lang="en-GB" sz="600" b="0" i="0" u="none" strike="noStrike" dirty="0">
                <a:solidFill>
                  <a:schemeClr val="bg1"/>
                </a:solidFill>
                <a:effectLst/>
              </a:rPr>
            </a:br>
            <a:endParaRPr lang="en-GB" sz="600" dirty="0">
              <a:solidFill>
                <a:schemeClr val="bg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18C191C-0D60-D26D-ABC1-DC05B64FE9B7}"/>
              </a:ext>
            </a:extLst>
          </p:cNvPr>
          <p:cNvSpPr/>
          <p:nvPr/>
        </p:nvSpPr>
        <p:spPr>
          <a:xfrm>
            <a:off x="5392634" y="5333544"/>
            <a:ext cx="2727496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Dacorum Family Services | Just another WordPress site</a:t>
            </a:r>
            <a:endParaRPr lang="en-GB" sz="600" b="1" dirty="0">
              <a:solidFill>
                <a:schemeClr val="bg1"/>
              </a:solidFill>
            </a:endParaRPr>
          </a:p>
          <a:p>
            <a:pPr algn="l"/>
            <a:endParaRPr lang="en-GB" sz="600" b="1" i="0" u="none" strike="noStrike" dirty="0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 dirty="0">
                <a:solidFill>
                  <a:schemeClr val="bg1"/>
                </a:solidFill>
                <a:effectLst/>
              </a:rPr>
              <a:t>What it does:</a:t>
            </a:r>
            <a:r>
              <a:rPr lang="en-GB" sz="600" b="0" i="0" dirty="0">
                <a:solidFill>
                  <a:schemeClr val="bg1"/>
                </a:solidFill>
                <a:effectLst/>
                <a:latin typeface="Rubik"/>
              </a:rPr>
              <a:t> an organisation in place committed to supporting the children, young people, families and schools within our Partnerships</a:t>
            </a:r>
            <a:br>
              <a:rPr lang="en-GB" sz="600" b="0" i="0" u="none" strike="noStrike" dirty="0">
                <a:solidFill>
                  <a:schemeClr val="bg1"/>
                </a:solidFill>
                <a:effectLst/>
              </a:rPr>
            </a:br>
            <a:br>
              <a:rPr lang="en-GB" sz="600" b="0" i="0" u="none" strike="noStrike" dirty="0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 dirty="0">
                <a:solidFill>
                  <a:schemeClr val="bg1"/>
                </a:solidFill>
                <a:effectLst/>
              </a:rPr>
              <a:t>How it helps: </a:t>
            </a:r>
            <a:r>
              <a:rPr lang="en-GB" sz="600" b="0" i="0" dirty="0">
                <a:solidFill>
                  <a:srgbClr val="FFFFFF"/>
                </a:solidFill>
                <a:effectLst/>
                <a:latin typeface="Rubik"/>
              </a:rPr>
              <a:t>Surgeries at your local school – Subject specific workshops – one to one support with a School Family Worker – Parenting Advice – Help to access local services – Help to access counselling wellbeing services – Positive activities for children/YP and their families – One to one support for children/YP – Domestic abuse support – Family breakdown support –  Debt advice – Specialist SEND support – Internet safety – Issues with smoking, drugs and alcohol</a:t>
            </a:r>
            <a:br>
              <a:rPr lang="en-GB" sz="600" b="0" i="0" u="none" strike="noStrike" dirty="0">
                <a:solidFill>
                  <a:schemeClr val="bg1"/>
                </a:solidFill>
                <a:effectLst/>
              </a:rPr>
            </a:br>
            <a:endParaRPr lang="en-GB" sz="600" dirty="0">
              <a:solidFill>
                <a:schemeClr val="bg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9AD2428-4F6D-6E8F-C0C9-E4DDB5A8B45C}"/>
              </a:ext>
            </a:extLst>
          </p:cNvPr>
          <p:cNvSpPr/>
          <p:nvPr/>
        </p:nvSpPr>
        <p:spPr>
          <a:xfrm>
            <a:off x="2352212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600" b="1" dirty="0">
                <a:solidFill>
                  <a:schemeClr val="bg1"/>
                </a:solidFill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Oxford Owl: Phonics</a:t>
            </a:r>
            <a:r>
              <a:rPr lang="en-GB" sz="600" b="1" dirty="0">
                <a:solidFill>
                  <a:schemeClr val="bg1"/>
                </a:solidFill>
                <a:ea typeface="+mn-lt"/>
                <a:cs typeface="+mn-lt"/>
              </a:rPr>
              <a:t> and </a:t>
            </a:r>
            <a:endParaRPr lang="en-GB" sz="600" b="1" dirty="0">
              <a:solidFill>
                <a:schemeClr val="bg1"/>
              </a:solidFill>
              <a:cs typeface="Calibri"/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600" b="1" dirty="0">
                <a:solidFill>
                  <a:schemeClr val="bg1"/>
                </a:solidFill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Phonics: How to pronounce pure sounds | Oxford Owl</a:t>
            </a:r>
            <a:endParaRPr lang="en-GB" sz="600" b="1">
              <a:solidFill>
                <a:schemeClr val="bg1"/>
              </a:solidFill>
              <a:cs typeface="Calibri"/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GB" sz="600" dirty="0">
              <a:solidFill>
                <a:schemeClr val="bg1"/>
              </a:solidFill>
            </a:endParaRPr>
          </a:p>
          <a:p>
            <a:r>
              <a:rPr lang="en-GB" sz="600" b="1" i="0" u="none" strike="noStrike" dirty="0">
                <a:solidFill>
                  <a:schemeClr val="bg1"/>
                </a:solidFill>
                <a:effectLst/>
              </a:rPr>
              <a:t>What it does:</a:t>
            </a:r>
            <a:r>
              <a:rPr lang="en-GB" sz="600" b="1" dirty="0">
                <a:solidFill>
                  <a:schemeClr val="bg1"/>
                </a:solidFill>
              </a:rPr>
              <a:t> Demonstrates the correct pronunciation of sounds in synthetic phonics.</a:t>
            </a:r>
            <a:br>
              <a:rPr lang="en-GB" sz="600" b="0" i="0" u="none" strike="noStrike" dirty="0">
                <a:solidFill>
                  <a:schemeClr val="bg1"/>
                </a:solidFill>
                <a:effectLst/>
              </a:rPr>
            </a:br>
            <a:br>
              <a:rPr lang="en-GB" sz="600" b="0" i="0" u="none" strike="noStrike" dirty="0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 dirty="0">
                <a:solidFill>
                  <a:schemeClr val="bg1"/>
                </a:solidFill>
                <a:effectLst/>
              </a:rPr>
              <a:t>How it helps:</a:t>
            </a:r>
            <a:r>
              <a:rPr lang="en-GB" sz="600" b="1" dirty="0">
                <a:solidFill>
                  <a:schemeClr val="bg1"/>
                </a:solidFill>
              </a:rPr>
              <a:t> </a:t>
            </a:r>
            <a:r>
              <a:rPr lang="en-GB" sz="600" dirty="0">
                <a:solidFill>
                  <a:schemeClr val="bg1"/>
                </a:solidFill>
                <a:latin typeface="Roboto"/>
                <a:ea typeface="Roboto"/>
                <a:cs typeface="Roboto"/>
              </a:rPr>
              <a:t>Learn how to pronounce all 44 phonics sounds, or phonemes, used in the English language with these helpful examples.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273D7E7-9A78-B553-0323-CF0FD681924D}"/>
              </a:ext>
            </a:extLst>
          </p:cNvPr>
          <p:cNvGrpSpPr/>
          <p:nvPr/>
        </p:nvGrpSpPr>
        <p:grpSpPr>
          <a:xfrm>
            <a:off x="766206" y="1237561"/>
            <a:ext cx="10810244" cy="5346171"/>
            <a:chOff x="807770" y="1006539"/>
            <a:chExt cx="10163075" cy="552681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B6AC3DA-E336-85C2-D0FB-F4169CD2ED54}"/>
                </a:ext>
              </a:extLst>
            </p:cNvPr>
            <p:cNvSpPr txBox="1"/>
            <p:nvPr/>
          </p:nvSpPr>
          <p:spPr>
            <a:xfrm>
              <a:off x="846846" y="1006539"/>
              <a:ext cx="3139538" cy="195678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pPr algn="l"/>
              <a:r>
                <a:rPr lang="en-GB" sz="900" b="1" i="0" u="none" strike="noStrike" dirty="0">
                  <a:solidFill>
                    <a:srgbClr val="000000"/>
                  </a:solidFill>
                  <a:effectLst/>
                </a:rPr>
                <a:t>Communication and Language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en-GB" sz="900" b="0" i="0" dirty="0">
                  <a:solidFill>
                    <a:srgbClr val="0B0C0C"/>
                  </a:solidFill>
                  <a:effectLst/>
                  <a:latin typeface="GDS Transport"/>
                </a:rPr>
                <a:t> </a:t>
              </a:r>
              <a:r>
                <a:rPr lang="en-GB" sz="900" b="1" i="0" dirty="0">
                  <a:solidFill>
                    <a:srgbClr val="0B0C0C"/>
                  </a:solidFill>
                  <a:effectLst/>
                  <a:latin typeface="GDS Transport"/>
                </a:rPr>
                <a:t>Ask</a:t>
              </a:r>
              <a:r>
                <a:rPr lang="en-GB" sz="900" b="0" i="0" dirty="0">
                  <a:solidFill>
                    <a:srgbClr val="0B0C0C"/>
                  </a:solidFill>
                  <a:effectLst/>
                  <a:latin typeface="GDS Transport"/>
                </a:rPr>
                <a:t> questions to find out more and to check they understand what has been said to them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en-GB" sz="900" b="1" dirty="0">
                  <a:solidFill>
                    <a:srgbClr val="0B0C0C"/>
                  </a:solidFill>
                  <a:latin typeface="GDS Transport"/>
                </a:rPr>
                <a:t> A</a:t>
              </a:r>
              <a:r>
                <a:rPr lang="en-GB" sz="900" b="1" i="0" dirty="0">
                  <a:solidFill>
                    <a:srgbClr val="0B0C0C"/>
                  </a:solidFill>
                  <a:effectLst/>
                  <a:latin typeface="GDS Transport"/>
                </a:rPr>
                <a:t>rticulate</a:t>
              </a:r>
              <a:r>
                <a:rPr lang="en-GB" sz="900" b="0" i="0" dirty="0">
                  <a:solidFill>
                    <a:srgbClr val="0B0C0C"/>
                  </a:solidFill>
                  <a:effectLst/>
                  <a:latin typeface="GDS Transport"/>
                </a:rPr>
                <a:t> their ideas and thoughts in well-formed sentences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en-GB" sz="900" b="1" dirty="0">
                  <a:solidFill>
                    <a:srgbClr val="0B0C0C"/>
                  </a:solidFill>
                  <a:latin typeface="GDS Transport"/>
                </a:rPr>
                <a:t> C</a:t>
              </a:r>
              <a:r>
                <a:rPr lang="en-GB" sz="900" b="1" i="0" dirty="0">
                  <a:solidFill>
                    <a:srgbClr val="0B0C0C"/>
                  </a:solidFill>
                  <a:effectLst/>
                  <a:latin typeface="GDS Transport"/>
                </a:rPr>
                <a:t>onnect</a:t>
              </a:r>
              <a:r>
                <a:rPr lang="en-GB" sz="900" b="0" i="0" dirty="0">
                  <a:solidFill>
                    <a:srgbClr val="0B0C0C"/>
                  </a:solidFill>
                  <a:effectLst/>
                  <a:latin typeface="GDS Transport"/>
                </a:rPr>
                <a:t> one idea or action to another using a range of connectives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en-GB" sz="900" b="1" dirty="0">
                  <a:solidFill>
                    <a:srgbClr val="0B0C0C"/>
                  </a:solidFill>
                  <a:latin typeface="GDS Transport"/>
                </a:rPr>
                <a:t> D</a:t>
              </a:r>
              <a:r>
                <a:rPr lang="en-GB" sz="900" b="1" i="0" dirty="0">
                  <a:solidFill>
                    <a:srgbClr val="0B0C0C"/>
                  </a:solidFill>
                  <a:effectLst/>
                  <a:latin typeface="GDS Transport"/>
                </a:rPr>
                <a:t>escribe</a:t>
              </a:r>
              <a:r>
                <a:rPr lang="en-GB" sz="900" b="0" i="0" dirty="0">
                  <a:solidFill>
                    <a:srgbClr val="0B0C0C"/>
                  </a:solidFill>
                  <a:effectLst/>
                  <a:latin typeface="GDS Transport"/>
                </a:rPr>
                <a:t> events in some detail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en-GB" sz="900" b="1" dirty="0">
                  <a:solidFill>
                    <a:srgbClr val="0B0C0C"/>
                  </a:solidFill>
                  <a:latin typeface="GDS Transport"/>
                </a:rPr>
                <a:t> U</a:t>
              </a:r>
              <a:r>
                <a:rPr lang="en-GB" sz="900" b="1" i="0" dirty="0">
                  <a:solidFill>
                    <a:srgbClr val="0B0C0C"/>
                  </a:solidFill>
                  <a:effectLst/>
                  <a:latin typeface="GDS Transport"/>
                </a:rPr>
                <a:t>se</a:t>
              </a:r>
              <a:r>
                <a:rPr lang="en-GB" sz="900" b="0" i="0" dirty="0">
                  <a:solidFill>
                    <a:srgbClr val="0B0C0C"/>
                  </a:solidFill>
                  <a:effectLst/>
                  <a:latin typeface="GDS Transport"/>
                </a:rPr>
                <a:t> talk to help work out problems and organise thinking and activities, and to explain how things work and why they might happen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en-GB" sz="900" b="1" dirty="0">
                  <a:solidFill>
                    <a:srgbClr val="0B0C0C"/>
                  </a:solidFill>
                  <a:latin typeface="GDS Transport"/>
                </a:rPr>
                <a:t>D</a:t>
              </a:r>
              <a:r>
                <a:rPr lang="en-GB" sz="900" b="1" i="0" dirty="0">
                  <a:solidFill>
                    <a:srgbClr val="0B0C0C"/>
                  </a:solidFill>
                  <a:effectLst/>
                  <a:latin typeface="GDS Transport"/>
                </a:rPr>
                <a:t>evelop</a:t>
              </a:r>
              <a:r>
                <a:rPr lang="en-GB" sz="900" b="0" i="0" dirty="0">
                  <a:solidFill>
                    <a:srgbClr val="0B0C0C"/>
                  </a:solidFill>
                  <a:effectLst/>
                  <a:latin typeface="GDS Transport"/>
                </a:rPr>
                <a:t> social phrases such as “Please can you help me?”   “Would you like to play?” and “Thank you for sharing with me”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endParaRPr lang="en-GB" sz="900" dirty="0">
                <a:solidFill>
                  <a:srgbClr val="000000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F618D8B-06FD-ED81-B6BF-FC0D8BD56266}"/>
                </a:ext>
              </a:extLst>
            </p:cNvPr>
            <p:cNvSpPr txBox="1"/>
            <p:nvPr/>
          </p:nvSpPr>
          <p:spPr>
            <a:xfrm>
              <a:off x="4244197" y="2961627"/>
              <a:ext cx="3139538" cy="21268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900" b="1" dirty="0">
                  <a:solidFill>
                    <a:srgbClr val="000000"/>
                  </a:solidFill>
                </a:rPr>
                <a:t>Literacy</a:t>
              </a:r>
            </a:p>
            <a:p>
              <a:pPr algn="l"/>
              <a:r>
                <a:rPr lang="en-GB" sz="900" b="1" i="0" u="none" strike="noStrike" dirty="0">
                  <a:solidFill>
                    <a:srgbClr val="000000"/>
                  </a:solidFill>
                  <a:effectLst/>
                </a:rPr>
                <a:t>Floppy’s Phonics</a:t>
              </a:r>
            </a:p>
            <a:p>
              <a:pPr algn="l" rtl="0" fontAlgn="base">
                <a:lnSpc>
                  <a:spcPts val="1125"/>
                </a:lnSpc>
              </a:pPr>
              <a:r>
                <a:rPr lang="en-GB" sz="900" b="1" dirty="0">
                  <a:solidFill>
                    <a:srgbClr val="000000"/>
                  </a:solidFill>
                </a:rPr>
                <a:t>Letter sounds: </a:t>
              </a:r>
              <a:endParaRPr lang="en-GB" sz="9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171450" indent="-171450" algn="l" rtl="0" fontAlgn="base">
                <a:lnSpc>
                  <a:spcPts val="1125"/>
                </a:lnSpc>
                <a:buFont typeface="Arial" panose="020B0604020202020204" pitchFamily="34" charset="0"/>
                <a:buChar char="•"/>
              </a:pPr>
              <a:r>
                <a:rPr lang="en-GB" sz="900" b="0" i="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 </a:t>
              </a:r>
              <a:r>
                <a:rPr lang="en-GB" sz="900" b="1" i="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Blending</a:t>
              </a:r>
              <a:r>
                <a:rPr lang="en-GB" sz="900" b="0" i="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sounds for reading </a:t>
              </a:r>
              <a:r>
                <a:rPr lang="en-GB" sz="900" b="0" i="0" dirty="0" err="1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cvc</a:t>
              </a:r>
              <a:r>
                <a:rPr lang="en-GB" sz="900" b="0" i="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words</a:t>
              </a:r>
            </a:p>
            <a:p>
              <a:pPr marL="171450" indent="-171450" algn="l" rtl="0" fontAlgn="base">
                <a:lnSpc>
                  <a:spcPts val="1125"/>
                </a:lnSpc>
                <a:buFont typeface="Arial" panose="020B0604020202020204" pitchFamily="34" charset="0"/>
                <a:buChar char="•"/>
              </a:pPr>
              <a:r>
                <a:rPr lang="en-GB" sz="900" b="1" u="none" strike="noStrike" dirty="0">
                  <a:solidFill>
                    <a:srgbClr val="000000"/>
                  </a:solidFill>
                  <a:latin typeface="Calibri" panose="020F0502020204030204" pitchFamily="34" charset="0"/>
                </a:rPr>
                <a:t>Writing</a:t>
              </a:r>
              <a:r>
                <a:rPr lang="en-GB" sz="900" u="none" strike="noStrike" dirty="0">
                  <a:solidFill>
                    <a:srgbClr val="000000"/>
                  </a:solidFill>
                  <a:latin typeface="Calibri" panose="020F0502020204030204" pitchFamily="34" charset="0"/>
                </a:rPr>
                <a:t> </a:t>
              </a:r>
              <a:r>
                <a:rPr lang="en-GB" sz="900" u="none" strike="noStrike" dirty="0" err="1">
                  <a:solidFill>
                    <a:srgbClr val="000000"/>
                  </a:solidFill>
                  <a:latin typeface="Calibri" panose="020F0502020204030204" pitchFamily="34" charset="0"/>
                </a:rPr>
                <a:t>cvc</a:t>
              </a:r>
              <a:r>
                <a:rPr lang="en-GB" sz="900" u="none" strike="noStrike" dirty="0">
                  <a:solidFill>
                    <a:srgbClr val="000000"/>
                  </a:solidFill>
                  <a:latin typeface="Calibri" panose="020F0502020204030204" pitchFamily="34" charset="0"/>
                </a:rPr>
                <a:t> words and practising the correct letter formation, sitting the letters on the line</a:t>
              </a:r>
            </a:p>
            <a:p>
              <a:pPr marL="171450" indent="-171450" algn="l" rtl="0" fontAlgn="base">
                <a:lnSpc>
                  <a:spcPts val="1125"/>
                </a:lnSpc>
                <a:buFont typeface="Arial" panose="020B0604020202020204" pitchFamily="34" charset="0"/>
                <a:buChar char="•"/>
              </a:pPr>
              <a:r>
                <a:rPr lang="en-GB" sz="900" b="1" u="none" strike="noStrike" dirty="0">
                  <a:solidFill>
                    <a:srgbClr val="000000"/>
                  </a:solidFill>
                  <a:latin typeface="Calibri" panose="020F0502020204030204" pitchFamily="34" charset="0"/>
                </a:rPr>
                <a:t>Beginning</a:t>
              </a:r>
              <a:r>
                <a:rPr lang="en-GB" sz="900" u="none" strike="noStrike" dirty="0">
                  <a:solidFill>
                    <a:srgbClr val="000000"/>
                  </a:solidFill>
                  <a:latin typeface="Calibri" panose="020F0502020204030204" pitchFamily="34" charset="0"/>
                </a:rPr>
                <a:t> to write short sentences and captions using their phonic knowledge</a:t>
              </a:r>
            </a:p>
            <a:p>
              <a:pPr marL="171450" indent="-171450" algn="l" rtl="0" fontAlgn="base">
                <a:lnSpc>
                  <a:spcPts val="1125"/>
                </a:lnSpc>
                <a:buFont typeface="Arial" panose="020B0604020202020204" pitchFamily="34" charset="0"/>
                <a:buChar char="•"/>
              </a:pPr>
              <a:r>
                <a:rPr lang="en-GB" sz="9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Using</a:t>
              </a:r>
              <a:r>
                <a:rPr lang="en-GB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 phonic knowledge in play to write words that are phonetically plausible</a:t>
              </a:r>
            </a:p>
            <a:p>
              <a:pPr marL="171450" indent="-171450" algn="l" rtl="0" fontAlgn="base">
                <a:lnSpc>
                  <a:spcPts val="1125"/>
                </a:lnSpc>
                <a:buFont typeface="Arial" panose="020B0604020202020204" pitchFamily="34" charset="0"/>
                <a:buChar char="•"/>
              </a:pPr>
              <a:r>
                <a:rPr lang="en-GB" sz="900" b="1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Please</a:t>
              </a:r>
              <a:r>
                <a:rPr lang="en-GB" sz="9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 continue to read regularly with your child at home, as close to 3 times a week as possible and practice the helpful words as well. This will make such a difference to your child’s progress in Literacy.</a:t>
              </a:r>
              <a:endParaRPr lang="en-GB" sz="900" dirty="0">
                <a:solidFill>
                  <a:srgbClr val="000000"/>
                </a:solidFill>
                <a:ea typeface="Calibri"/>
                <a:cs typeface="Calibri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BC1DBD3-6403-A293-4DD2-617AB21169F9}"/>
                </a:ext>
              </a:extLst>
            </p:cNvPr>
            <p:cNvSpPr txBox="1"/>
            <p:nvPr/>
          </p:nvSpPr>
          <p:spPr>
            <a:xfrm>
              <a:off x="7765286" y="1068860"/>
              <a:ext cx="3139538" cy="1416217"/>
            </a:xfrm>
            <a:prstGeom prst="rect">
              <a:avLst/>
            </a:prstGeom>
            <a:solidFill>
              <a:srgbClr val="C1B3EE"/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1000" b="1" dirty="0">
                  <a:solidFill>
                    <a:srgbClr val="000000"/>
                  </a:solidFill>
                </a:rPr>
                <a:t>Maths</a:t>
              </a:r>
            </a:p>
            <a:p>
              <a:pPr marL="171450" indent="-171450" algn="l" rtl="0" fontAlgn="base">
                <a:lnSpc>
                  <a:spcPts val="1048"/>
                </a:lnSpc>
                <a:spcAft>
                  <a:spcPts val="80"/>
                </a:spcAft>
                <a:buFont typeface="Arial" panose="020B0604020202020204" pitchFamily="34" charset="0"/>
                <a:buChar char="•"/>
              </a:pPr>
              <a:r>
                <a:rPr lang="en-GB" sz="1000" b="0" i="0" dirty="0">
                  <a:solidFill>
                    <a:srgbClr val="000000"/>
                  </a:solidFill>
                  <a:effectLst/>
                </a:rPr>
                <a:t>Spatial Thinking - Develop spatial thinking and language linked to position, direction in movements and symbols</a:t>
              </a:r>
            </a:p>
            <a:p>
              <a:pPr marL="171450" indent="-171450" algn="l" rtl="0" fontAlgn="base">
                <a:lnSpc>
                  <a:spcPts val="1048"/>
                </a:lnSpc>
                <a:spcAft>
                  <a:spcPts val="80"/>
                </a:spcAft>
                <a:buFont typeface="Arial" panose="020B0604020202020204" pitchFamily="34" charset="0"/>
                <a:buChar char="•"/>
              </a:pPr>
              <a:r>
                <a:rPr lang="en-GB" sz="1000" b="0" i="0" dirty="0">
                  <a:solidFill>
                    <a:srgbClr val="000000"/>
                  </a:solidFill>
                  <a:effectLst/>
                </a:rPr>
                <a:t>Magnitude – Ordering and Estimating</a:t>
              </a:r>
            </a:p>
            <a:p>
              <a:pPr marL="171450" indent="-171450" algn="l" rtl="0" fontAlgn="base">
                <a:lnSpc>
                  <a:spcPts val="1048"/>
                </a:lnSpc>
                <a:spcAft>
                  <a:spcPts val="80"/>
                </a:spcAft>
                <a:buFont typeface="Arial" panose="020B0604020202020204" pitchFamily="34" charset="0"/>
                <a:buChar char="•"/>
              </a:pPr>
              <a:r>
                <a:rPr lang="en-GB" sz="1000" b="0" i="0" dirty="0">
                  <a:solidFill>
                    <a:srgbClr val="000000"/>
                  </a:solidFill>
                  <a:effectLst/>
                </a:rPr>
                <a:t>Count reliably with numbers 1-20.   </a:t>
              </a:r>
            </a:p>
            <a:p>
              <a:pPr marL="171450" indent="-171450" algn="l" rtl="0" fontAlgn="base">
                <a:lnSpc>
                  <a:spcPts val="999"/>
                </a:lnSpc>
                <a:spcAft>
                  <a:spcPts val="270"/>
                </a:spcAft>
                <a:buFont typeface="Arial" panose="020B0604020202020204" pitchFamily="34" charset="0"/>
                <a:buChar char="•"/>
              </a:pPr>
              <a:r>
                <a:rPr lang="en-GB" sz="1000" b="0" i="0" dirty="0">
                  <a:solidFill>
                    <a:srgbClr val="000000"/>
                  </a:solidFill>
                  <a:effectLst/>
                </a:rPr>
                <a:t>Know the position of numbers to 10 and their relationship to other numbers.   </a:t>
              </a:r>
            </a:p>
            <a:p>
              <a:pPr marL="171450" indent="-171450" algn="l" rtl="0" fontAlgn="base">
                <a:lnSpc>
                  <a:spcPts val="1052"/>
                </a:lnSpc>
                <a:buFont typeface="Arial" panose="020B0604020202020204" pitchFamily="34" charset="0"/>
                <a:buChar char="•"/>
              </a:pPr>
              <a:r>
                <a:rPr lang="en-GB" sz="1000" b="0" i="0" dirty="0">
                  <a:solidFill>
                    <a:srgbClr val="000000"/>
                  </a:solidFill>
                  <a:effectLst/>
                </a:rPr>
                <a:t>Say which number is 1 more /1 less  </a:t>
              </a:r>
            </a:p>
            <a:p>
              <a:pPr marL="171450" indent="-171450">
                <a:lnSpc>
                  <a:spcPts val="1052"/>
                </a:lnSpc>
                <a:buFont typeface="Arial" panose="020B0604020202020204" pitchFamily="34" charset="0"/>
                <a:buChar char="•"/>
              </a:pPr>
              <a:endParaRPr lang="en-GB" sz="900" dirty="0">
                <a:solidFill>
                  <a:srgbClr val="000000"/>
                </a:solidFill>
                <a:latin typeface="Calibri"/>
                <a:ea typeface="Calibri"/>
                <a:cs typeface="Calibri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0B10E0F-5224-AFED-AE11-112EE0FC64F3}"/>
                </a:ext>
              </a:extLst>
            </p:cNvPr>
            <p:cNvSpPr txBox="1"/>
            <p:nvPr/>
          </p:nvSpPr>
          <p:spPr>
            <a:xfrm>
              <a:off x="7765286" y="2539570"/>
              <a:ext cx="3139538" cy="1240888"/>
            </a:xfrm>
            <a:prstGeom prst="rect">
              <a:avLst/>
            </a:prstGeom>
            <a:solidFill>
              <a:srgbClr val="84E9A1"/>
            </a:solidFill>
          </p:spPr>
          <p:txBody>
            <a:bodyPr wrap="square">
              <a:spAutoFit/>
            </a:bodyPr>
            <a:lstStyle/>
            <a:p>
              <a:r>
                <a:rPr lang="en-GB" sz="900" b="1" u="none" strike="noStrike" dirty="0">
                  <a:solidFill>
                    <a:srgbClr val="000000"/>
                  </a:solidFill>
                  <a:effectLst/>
                </a:rPr>
                <a:t>Understanding the World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b="1" dirty="0">
                  <a:solidFill>
                    <a:srgbClr val="000000"/>
                  </a:solidFill>
                </a:rPr>
                <a:t>Festivals and important dates </a:t>
              </a:r>
              <a:r>
                <a:rPr lang="en-GB" sz="900" dirty="0">
                  <a:solidFill>
                    <a:srgbClr val="000000"/>
                  </a:solidFill>
                </a:rPr>
                <a:t>including Lunar New Year, Mothers’ Day, Ramadan, Eid and Easter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900" b="1" u="none" strike="noStrike" dirty="0">
                  <a:solidFill>
                    <a:srgbClr val="000000"/>
                  </a:solidFill>
                  <a:effectLst/>
                </a:rPr>
                <a:t>Forest School </a:t>
              </a:r>
              <a:r>
                <a:rPr lang="en-GB" sz="900" dirty="0">
                  <a:solidFill>
                    <a:srgbClr val="000000"/>
                  </a:solidFill>
                </a:rPr>
                <a:t>Continuing to reinforce the safety aspects of open-ended play, e.g. keeping within the boundaries, walking outside the fire circle and handling sticks safely. We will also be keeping a close eye out for signs of Spring and the changes it brings, observing plants as they grow and trees come into bud.</a:t>
              </a:r>
              <a:endParaRPr lang="en-GB" sz="900" u="none" strike="noStrike" dirty="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A6BA2C9-7F0A-CF99-DE0D-06665E1A3D11}"/>
                </a:ext>
              </a:extLst>
            </p:cNvPr>
            <p:cNvSpPr txBox="1"/>
            <p:nvPr/>
          </p:nvSpPr>
          <p:spPr>
            <a:xfrm>
              <a:off x="807770" y="3005178"/>
              <a:ext cx="3139538" cy="138406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pPr algn="l"/>
              <a:r>
                <a:rPr lang="en-GB" sz="900" b="1" i="0" u="none" strike="noStrike" dirty="0">
                  <a:solidFill>
                    <a:srgbClr val="000000"/>
                  </a:solidFill>
                  <a:effectLst/>
                </a:rPr>
                <a:t>Personal, Social and Emotional Development</a:t>
              </a:r>
              <a:endParaRPr lang="en-GB" sz="900" b="1" dirty="0">
                <a:solidFill>
                  <a:srgbClr val="000000"/>
                </a:solidFill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GB" sz="900" b="1" i="0" u="none" strike="noStrike" dirty="0">
                  <a:solidFill>
                    <a:srgbClr val="000000"/>
                  </a:solidFill>
                  <a:effectLst/>
                </a:rPr>
                <a:t>Show </a:t>
              </a:r>
              <a:r>
                <a:rPr lang="en-GB" sz="900" i="0" u="none" strike="noStrike" dirty="0">
                  <a:solidFill>
                    <a:srgbClr val="000000"/>
                  </a:solidFill>
                  <a:effectLst/>
                </a:rPr>
                <a:t>resilience and perseverance</a:t>
              </a:r>
              <a:r>
                <a:rPr lang="en-GB" sz="900" dirty="0">
                  <a:solidFill>
                    <a:srgbClr val="000000"/>
                  </a:solidFill>
                </a:rPr>
                <a:t> in the face of challenge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GB" sz="900" b="1" i="0" u="none" strike="noStrike" dirty="0">
                  <a:solidFill>
                    <a:srgbClr val="000000"/>
                  </a:solidFill>
                  <a:effectLst/>
                </a:rPr>
                <a:t>Identify </a:t>
              </a:r>
              <a:r>
                <a:rPr lang="en-GB" sz="900" i="0" u="none" strike="noStrike" dirty="0">
                  <a:solidFill>
                    <a:srgbClr val="000000"/>
                  </a:solidFill>
                  <a:effectLst/>
                </a:rPr>
                <a:t>and moderate their own feelings socially and emotionally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GB" sz="900" b="1" dirty="0">
                  <a:solidFill>
                    <a:srgbClr val="000000"/>
                  </a:solidFill>
                </a:rPr>
                <a:t>Think </a:t>
              </a:r>
              <a:r>
                <a:rPr lang="en-GB" sz="900" dirty="0">
                  <a:solidFill>
                    <a:srgbClr val="000000"/>
                  </a:solidFill>
                </a:rPr>
                <a:t>about the perspective of others</a:t>
              </a:r>
            </a:p>
            <a:p>
              <a:pPr algn="l"/>
              <a:endParaRPr lang="en-GB" sz="900" dirty="0">
                <a:solidFill>
                  <a:srgbClr val="000000"/>
                </a:solidFill>
              </a:endParaRPr>
            </a:p>
            <a:p>
              <a:pPr algn="l"/>
              <a:r>
                <a:rPr lang="en-GB" sz="900" i="0" u="none" strike="noStrike" dirty="0">
                  <a:solidFill>
                    <a:srgbClr val="000000"/>
                  </a:solidFill>
                  <a:effectLst/>
                </a:rPr>
                <a:t>We will be</a:t>
              </a:r>
              <a:r>
                <a:rPr lang="en-GB" sz="900" dirty="0">
                  <a:solidFill>
                    <a:srgbClr val="000000"/>
                  </a:solidFill>
                </a:rPr>
                <a:t> using the </a:t>
              </a:r>
              <a:r>
                <a:rPr lang="en-GB" sz="900" b="1" dirty="0">
                  <a:solidFill>
                    <a:srgbClr val="000000"/>
                  </a:solidFill>
                </a:rPr>
                <a:t>Jigsaw PSHE </a:t>
              </a:r>
              <a:r>
                <a:rPr lang="en-GB" sz="900" dirty="0">
                  <a:solidFill>
                    <a:srgbClr val="000000"/>
                  </a:solidFill>
                </a:rPr>
                <a:t>unit, </a:t>
              </a:r>
              <a:r>
                <a:rPr lang="en-GB" sz="900" b="1" dirty="0">
                  <a:solidFill>
                    <a:srgbClr val="000000"/>
                  </a:solidFill>
                </a:rPr>
                <a:t>Dreams and Goals </a:t>
              </a:r>
              <a:r>
                <a:rPr lang="en-GB" sz="900" dirty="0">
                  <a:solidFill>
                    <a:srgbClr val="000000"/>
                  </a:solidFill>
                </a:rPr>
                <a:t>focusing on fostering </a:t>
              </a:r>
              <a:r>
                <a:rPr lang="en-GB" sz="900" dirty="0"/>
                <a:t>Perseverance, Challenge, Goal-setting, Overcoming obstacles and Achieving goals.</a:t>
              </a:r>
              <a:endParaRPr lang="en-GB" sz="900" i="0" u="none" strike="noStrike" dirty="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EAF4017-2301-0595-2E32-4659B709CA4F}"/>
                </a:ext>
              </a:extLst>
            </p:cNvPr>
            <p:cNvSpPr txBox="1"/>
            <p:nvPr/>
          </p:nvSpPr>
          <p:spPr>
            <a:xfrm>
              <a:off x="7765285" y="3930584"/>
              <a:ext cx="3139538" cy="1384067"/>
            </a:xfrm>
            <a:prstGeom prst="rect">
              <a:avLst/>
            </a:prstGeom>
            <a:solidFill>
              <a:srgbClr val="C9D3F2"/>
            </a:solidFill>
          </p:spPr>
          <p:txBody>
            <a:bodyPr wrap="square">
              <a:spAutoFit/>
            </a:bodyPr>
            <a:lstStyle/>
            <a:p>
              <a:r>
                <a:rPr lang="en-GB" sz="900" b="1" i="0" u="none" strike="noStrike" dirty="0">
                  <a:solidFill>
                    <a:srgbClr val="000000"/>
                  </a:solidFill>
                  <a:effectLst/>
                </a:rPr>
                <a:t>Expressive Art and Design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en-GB" sz="900" b="1" dirty="0">
                  <a:solidFill>
                    <a:srgbClr val="0B0C0C"/>
                  </a:solidFill>
                  <a:latin typeface="GDS Transport"/>
                </a:rPr>
                <a:t> L</a:t>
              </a:r>
              <a:r>
                <a:rPr lang="en-GB" sz="900" b="1" i="0" dirty="0">
                  <a:solidFill>
                    <a:srgbClr val="0B0C0C"/>
                  </a:solidFill>
                  <a:effectLst/>
                  <a:latin typeface="GDS Transport"/>
                </a:rPr>
                <a:t>isten</a:t>
              </a:r>
              <a:r>
                <a:rPr lang="en-GB" sz="900" b="0" i="0" dirty="0">
                  <a:solidFill>
                    <a:srgbClr val="0B0C0C"/>
                  </a:solidFill>
                  <a:effectLst/>
                  <a:latin typeface="GDS Transport"/>
                </a:rPr>
                <a:t> attentively, move to and talk about music, expressing their feelings and responses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en-GB" sz="900" b="1" dirty="0">
                  <a:solidFill>
                    <a:srgbClr val="0B0C0C"/>
                  </a:solidFill>
                  <a:latin typeface="GDS Transport"/>
                </a:rPr>
                <a:t> W</a:t>
              </a:r>
              <a:r>
                <a:rPr lang="en-GB" sz="900" b="1" i="0" dirty="0">
                  <a:solidFill>
                    <a:srgbClr val="0B0C0C"/>
                  </a:solidFill>
                  <a:effectLst/>
                  <a:latin typeface="GDS Transport"/>
                </a:rPr>
                <a:t>atch</a:t>
              </a:r>
              <a:r>
                <a:rPr lang="en-GB" sz="900" b="0" i="0" dirty="0">
                  <a:solidFill>
                    <a:srgbClr val="0B0C0C"/>
                  </a:solidFill>
                  <a:effectLst/>
                  <a:latin typeface="GDS Transport"/>
                </a:rPr>
                <a:t> and talk about dance and performance art, expressing their feelings and responses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en-GB" sz="900" b="1" dirty="0">
                  <a:solidFill>
                    <a:srgbClr val="0B0C0C"/>
                  </a:solidFill>
                  <a:latin typeface="GDS Transport"/>
                </a:rPr>
                <a:t> S</a:t>
              </a:r>
              <a:r>
                <a:rPr lang="en-GB" sz="900" b="1" i="0" dirty="0">
                  <a:solidFill>
                    <a:srgbClr val="0B0C0C"/>
                  </a:solidFill>
                  <a:effectLst/>
                  <a:latin typeface="GDS Transport"/>
                </a:rPr>
                <a:t>ing</a:t>
              </a:r>
              <a:r>
                <a:rPr lang="en-GB" sz="900" b="0" i="0" dirty="0">
                  <a:solidFill>
                    <a:srgbClr val="0B0C0C"/>
                  </a:solidFill>
                  <a:effectLst/>
                  <a:latin typeface="GDS Transport"/>
                </a:rPr>
                <a:t> in a group or on their own, increasingly matching the pitch and following the melody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en-GB" sz="900" b="1" dirty="0">
                  <a:solidFill>
                    <a:srgbClr val="0B0C0C"/>
                  </a:solidFill>
                  <a:latin typeface="GDS Transport"/>
                </a:rPr>
                <a:t> E</a:t>
              </a:r>
              <a:r>
                <a:rPr lang="en-GB" sz="900" b="1" i="0" dirty="0">
                  <a:solidFill>
                    <a:srgbClr val="0B0C0C"/>
                  </a:solidFill>
                  <a:effectLst/>
                  <a:latin typeface="GDS Transport"/>
                </a:rPr>
                <a:t>xplore</a:t>
              </a:r>
              <a:r>
                <a:rPr lang="en-GB" sz="900" b="0" i="0" dirty="0">
                  <a:solidFill>
                    <a:srgbClr val="0B0C0C"/>
                  </a:solidFill>
                  <a:effectLst/>
                  <a:latin typeface="GDS Transport"/>
                </a:rPr>
                <a:t> and engage in music making and dance, performing solo or in groups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A2A3598-17CC-C7C2-A543-D9580039B923}"/>
                </a:ext>
              </a:extLst>
            </p:cNvPr>
            <p:cNvSpPr/>
            <p:nvPr/>
          </p:nvSpPr>
          <p:spPr>
            <a:xfrm>
              <a:off x="807770" y="4881045"/>
              <a:ext cx="3139538" cy="226652"/>
            </a:xfrm>
            <a:prstGeom prst="rect">
              <a:avLst/>
            </a:prstGeom>
            <a:solidFill>
              <a:srgbClr val="C1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/>
                <a:t>Helpful Websites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BD9C423-79FC-941A-3AE9-98C841669B01}"/>
                </a:ext>
              </a:extLst>
            </p:cNvPr>
            <p:cNvSpPr/>
            <p:nvPr/>
          </p:nvSpPr>
          <p:spPr>
            <a:xfrm>
              <a:off x="7821626" y="5489165"/>
              <a:ext cx="3149219" cy="1044192"/>
            </a:xfrm>
            <a:prstGeom prst="rect">
              <a:avLst/>
            </a:prstGeom>
            <a:solidFill>
              <a:srgbClr val="C1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800" b="1" dirty="0"/>
                <a:t>Next term’s highlights include</a:t>
              </a:r>
              <a:r>
                <a:rPr lang="en-GB" sz="800" dirty="0"/>
                <a:t>:</a:t>
              </a:r>
            </a:p>
            <a:p>
              <a:pPr algn="ctr"/>
              <a:endParaRPr lang="en-GB" sz="800" dirty="0"/>
            </a:p>
            <a:p>
              <a:pPr algn="ctr"/>
              <a:r>
                <a:rPr lang="en-GB" sz="800" dirty="0">
                  <a:ea typeface="Calibri" panose="020F0502020204030204"/>
                  <a:cs typeface="Calibri" panose="020F0502020204030204"/>
                </a:rPr>
                <a:t>Family Picnic, Sports Day, Class Photos and  PTA Summer Fayre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25E0692-1C0D-33ED-DC92-E1300DF7123F}"/>
              </a:ext>
            </a:extLst>
          </p:cNvPr>
          <p:cNvSpPr txBox="1"/>
          <p:nvPr/>
        </p:nvSpPr>
        <p:spPr>
          <a:xfrm>
            <a:off x="4425899" y="1517632"/>
            <a:ext cx="3247455" cy="1513235"/>
          </a:xfrm>
          <a:prstGeom prst="rect">
            <a:avLst/>
          </a:prstGeom>
          <a:solidFill>
            <a:srgbClr val="F3CBCE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900" b="1" dirty="0"/>
              <a:t>Physical Development</a:t>
            </a:r>
          </a:p>
          <a:p>
            <a:pPr marL="171450" indent="-171450" rtl="0" fontAlgn="base">
              <a:lnSpc>
                <a:spcPts val="975"/>
              </a:lnSpc>
              <a:buFont typeface="Arial" panose="020B0604020202020204" pitchFamily="34" charset="0"/>
              <a:buChar char="•"/>
            </a:pPr>
            <a:r>
              <a:rPr lang="en-GB" sz="900" b="1" i="0" dirty="0">
                <a:solidFill>
                  <a:srgbClr val="000000"/>
                </a:solidFill>
                <a:effectLst/>
              </a:rPr>
              <a:t>Ball Skills Hands 1:</a:t>
            </a:r>
            <a:r>
              <a:rPr lang="en-GB" sz="900" b="0" i="0" dirty="0">
                <a:solidFill>
                  <a:srgbClr val="000000"/>
                </a:solidFill>
                <a:effectLst/>
              </a:rPr>
              <a:t> Explore pushing, rolling, bouncing, bouncing into space, combine pushing and rolling, combine pushing, rolling and bouncing </a:t>
            </a:r>
          </a:p>
          <a:p>
            <a:pPr marL="171450" indent="-171450" rtl="0" fontAlgn="base">
              <a:lnSpc>
                <a:spcPts val="975"/>
              </a:lnSpc>
              <a:buFont typeface="Arial" panose="020B0604020202020204" pitchFamily="34" charset="0"/>
              <a:buChar char="•"/>
            </a:pPr>
            <a:r>
              <a:rPr lang="en-GB" sz="900" b="1" i="0" dirty="0">
                <a:solidFill>
                  <a:srgbClr val="000000"/>
                </a:solidFill>
                <a:effectLst/>
              </a:rPr>
              <a:t>Moving:</a:t>
            </a:r>
            <a:r>
              <a:rPr lang="en-GB" sz="900" b="0" i="0" dirty="0">
                <a:solidFill>
                  <a:srgbClr val="000000"/>
                </a:solidFill>
                <a:effectLst/>
              </a:rPr>
              <a:t> Explore moving and making shapes with the body, directions, big, small and making shapes, moving in pairs, creating shapes in pairs. </a:t>
            </a:r>
          </a:p>
          <a:p>
            <a:pPr marL="171450" indent="-171450" rtl="0" fontAlgn="base">
              <a:lnSpc>
                <a:spcPts val="975"/>
              </a:lnSpc>
              <a:buFont typeface="Arial" panose="020B0604020202020204" pitchFamily="34" charset="0"/>
              <a:buChar char="•"/>
            </a:pPr>
            <a:r>
              <a:rPr lang="en-GB" sz="900" b="1" i="0" dirty="0">
                <a:solidFill>
                  <a:srgbClr val="0B0C0C"/>
                </a:solidFill>
                <a:effectLst/>
              </a:rPr>
              <a:t>Continuing opportunities </a:t>
            </a:r>
            <a:r>
              <a:rPr lang="en-GB" sz="900" b="0" i="0" dirty="0">
                <a:solidFill>
                  <a:srgbClr val="0B0C0C"/>
                </a:solidFill>
                <a:effectLst/>
              </a:rPr>
              <a:t>to develop their small motor skills so that they can use a range of tools competently, safely and confidently, e.g. pencils, pens, scissors, paintbrushes</a:t>
            </a:r>
            <a:endParaRPr lang="en-GB" sz="900" b="1" i="0" dirty="0">
              <a:solidFill>
                <a:srgbClr val="000000"/>
              </a:solidFill>
              <a:effectLst/>
              <a:ea typeface="Calibri" panose="020F0502020204030204"/>
              <a:cs typeface="Calibri" panose="020F0502020204030204"/>
            </a:endParaRPr>
          </a:p>
          <a:p>
            <a:pPr marL="171450" indent="-171450">
              <a:lnSpc>
                <a:spcPts val="975"/>
              </a:lnSpc>
              <a:buFont typeface="Arial" panose="020B0604020202020204" pitchFamily="34" charset="0"/>
              <a:buChar char="•"/>
            </a:pPr>
            <a:endParaRPr lang="en-GB" sz="900" dirty="0">
              <a:solidFill>
                <a:srgbClr val="0B0C0C"/>
              </a:solidFill>
              <a:latin typeface="GDS Transpor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BE35E4-B50D-6E28-AD40-8E0FF4C3B957}"/>
              </a:ext>
            </a:extLst>
          </p:cNvPr>
          <p:cNvSpPr/>
          <p:nvPr/>
        </p:nvSpPr>
        <p:spPr>
          <a:xfrm>
            <a:off x="3876212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600" b="1" err="1">
                <a:solidFill>
                  <a:schemeClr val="bg1"/>
                </a:solidFill>
                <a:ea typeface="+mn-lt"/>
                <a:cs typeface="+mn-lt"/>
              </a:rPr>
              <a:t>Topmarks</a:t>
            </a:r>
            <a:endParaRPr lang="en-GB" sz="600" b="1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GB" sz="600" b="1" dirty="0">
                <a:solidFill>
                  <a:schemeClr val="bg1"/>
                </a:solidFill>
                <a:ea typeface="+mn-lt"/>
                <a:cs typeface="+mn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Learning to Count with these fun Counting Games</a:t>
            </a:r>
            <a:endParaRPr lang="en-US" b="1">
              <a:solidFill>
                <a:schemeClr val="bg1"/>
              </a:solidFill>
              <a:ea typeface="+mn-lt"/>
              <a:cs typeface="+mn-lt"/>
            </a:endParaRPr>
          </a:p>
          <a:p>
            <a:endParaRPr lang="en-GB" sz="6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GB" sz="600" b="1" i="0" u="none" strike="noStrike" dirty="0">
                <a:solidFill>
                  <a:schemeClr val="bg1"/>
                </a:solidFill>
                <a:effectLst/>
              </a:rPr>
              <a:t>What it does:</a:t>
            </a:r>
            <a:r>
              <a:rPr lang="en-GB" sz="600" b="1" dirty="0">
                <a:solidFill>
                  <a:schemeClr val="bg1"/>
                </a:solidFill>
              </a:rPr>
              <a:t> a library of free resources and interactive maths-based games </a:t>
            </a:r>
            <a:br>
              <a:rPr lang="en-GB" sz="600" b="0" i="0" u="none" strike="noStrike" dirty="0">
                <a:solidFill>
                  <a:schemeClr val="bg1"/>
                </a:solidFill>
                <a:effectLst/>
              </a:rPr>
            </a:br>
            <a:br>
              <a:rPr lang="en-GB" sz="600" b="0" i="0" u="none" strike="noStrike" dirty="0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 dirty="0">
                <a:solidFill>
                  <a:schemeClr val="bg1"/>
                </a:solidFill>
                <a:effectLst/>
              </a:rPr>
              <a:t>How it helps:</a:t>
            </a:r>
            <a:r>
              <a:rPr lang="en-GB" sz="600" b="1" dirty="0">
                <a:solidFill>
                  <a:schemeClr val="bg1"/>
                </a:solidFill>
              </a:rPr>
              <a:t> designed to help with early counting, matching and sequencing numbers</a:t>
            </a:r>
            <a:endParaRPr lang="en-GB" sz="400" dirty="0">
              <a:solidFill>
                <a:schemeClr val="bg1"/>
              </a:solidFill>
              <a:cs typeface="Calibri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D04348-2B6D-51C0-5ABE-D4318C1C973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47010" y="3388365"/>
            <a:ext cx="2154155" cy="19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92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4a2289-7f48-4404-ae0c-351368d24df7" xsi:nil="true"/>
    <lcf76f155ced4ddcb4097134ff3c332f xmlns="0bb79308-4133-4cb7-a422-7efcd70e591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667E4B71D7DF41A09743945079EE5D" ma:contentTypeVersion="18" ma:contentTypeDescription="Create a new document." ma:contentTypeScope="" ma:versionID="36b1eb6b8a88cd26278044b0e1e4bbd4">
  <xsd:schema xmlns:xsd="http://www.w3.org/2001/XMLSchema" xmlns:xs="http://www.w3.org/2001/XMLSchema" xmlns:p="http://schemas.microsoft.com/office/2006/metadata/properties" xmlns:ns2="b44a2289-7f48-4404-ae0c-351368d24df7" xmlns:ns3="0bb79308-4133-4cb7-a422-7efcd70e591b" targetNamespace="http://schemas.microsoft.com/office/2006/metadata/properties" ma:root="true" ma:fieldsID="b3157f1b4d7dec7d55033b4cc5567141" ns2:_="" ns3:_="">
    <xsd:import namespace="b44a2289-7f48-4404-ae0c-351368d24df7"/>
    <xsd:import namespace="0bb79308-4133-4cb7-a422-7efcd70e591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4a2289-7f48-4404-ae0c-351368d24df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dade524-68ea-4fc4-9407-ffc7538f3b57}" ma:internalName="TaxCatchAll" ma:showField="CatchAllData" ma:web="b44a2289-7f48-4404-ae0c-351368d24d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79308-4133-4cb7-a422-7efcd70e59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35f4833-f82d-4857-8d0e-1e4157d668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EC0E3C-E3B8-47BE-A7EF-3C7D2AA4EB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F14F51-F856-48DD-8680-FE83367F08F8}">
  <ds:schemaRefs>
    <ds:schemaRef ds:uri="http://schemas.microsoft.com/office/2006/metadata/properties"/>
    <ds:schemaRef ds:uri="http://schemas.microsoft.com/office/infopath/2007/PartnerControls"/>
    <ds:schemaRef ds:uri="b44a2289-7f48-4404-ae0c-351368d24df7"/>
    <ds:schemaRef ds:uri="0bb79308-4133-4cb7-a422-7efcd70e591b"/>
  </ds:schemaRefs>
</ds:datastoreItem>
</file>

<file path=customXml/itemProps3.xml><?xml version="1.0" encoding="utf-8"?>
<ds:datastoreItem xmlns:ds="http://schemas.openxmlformats.org/officeDocument/2006/customXml" ds:itemID="{3F2D22D7-1A77-46EE-B1E1-0A972CE3B1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4a2289-7f48-4404-ae0c-351368d24df7"/>
    <ds:schemaRef ds:uri="0bb79308-4133-4cb7-a422-7efcd70e59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178</TotalTime>
  <Words>878</Words>
  <Application>Microsoft Office PowerPoint</Application>
  <PresentationFormat>Widescreen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GDS Transport</vt:lpstr>
      <vt:lpstr>ReithSans</vt:lpstr>
      <vt:lpstr>Roboto</vt:lpstr>
      <vt:lpstr>Rubik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Josef Green</dc:creator>
  <cp:lastModifiedBy>Joanne Cross</cp:lastModifiedBy>
  <cp:revision>101</cp:revision>
  <cp:lastPrinted>2024-10-13T22:06:58Z</cp:lastPrinted>
  <dcterms:created xsi:type="dcterms:W3CDTF">2024-10-10T20:58:54Z</dcterms:created>
  <dcterms:modified xsi:type="dcterms:W3CDTF">2025-01-08T20:49:17Z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0x0101005B667E4B71D7DF41A09743945079EE5D</vt:lpwstr>
  </property>
  <property fmtid="{D5CDD505-2E9C-101B-9397-08002B2CF9AE}" pid="3" name="MediaServiceImageTags">
    <vt:lpwstr/>
  </property>
</Properties>
</file>