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4E4148-17B7-E5B3-B4FD-51AA40827338}" v="34" dt="2024-09-06T17:19:29.4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4689"/>
  </p:normalViewPr>
  <p:slideViewPr>
    <p:cSldViewPr snapToGrid="0">
      <p:cViewPr varScale="1">
        <p:scale>
          <a:sx n="88" d="100"/>
          <a:sy n="88" d="100"/>
        </p:scale>
        <p:origin x="7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ly Delmar" userId="S::delmar@aycliffedrive.herts.sch.uk::6562b3c1-6a71-4e0b-9f4f-e05a08a7ae19" providerId="AD" clId="Web-{DC4E4148-17B7-E5B3-B4FD-51AA40827338}"/>
    <pc:docChg chg="modSld">
      <pc:chgData name="Molly Delmar" userId="S::delmar@aycliffedrive.herts.sch.uk::6562b3c1-6a71-4e0b-9f4f-e05a08a7ae19" providerId="AD" clId="Web-{DC4E4148-17B7-E5B3-B4FD-51AA40827338}" dt="2024-09-06T17:19:29.493" v="28" actId="20577"/>
      <pc:docMkLst>
        <pc:docMk/>
      </pc:docMkLst>
      <pc:sldChg chg="modSp">
        <pc:chgData name="Molly Delmar" userId="S::delmar@aycliffedrive.herts.sch.uk::6562b3c1-6a71-4e0b-9f4f-e05a08a7ae19" providerId="AD" clId="Web-{DC4E4148-17B7-E5B3-B4FD-51AA40827338}" dt="2024-09-06T17:18:23.976" v="21" actId="20577"/>
        <pc:sldMkLst>
          <pc:docMk/>
          <pc:sldMk cId="2413416609" sldId="257"/>
        </pc:sldMkLst>
        <pc:spChg chg="mod">
          <ac:chgData name="Molly Delmar" userId="S::delmar@aycliffedrive.herts.sch.uk::6562b3c1-6a71-4e0b-9f4f-e05a08a7ae19" providerId="AD" clId="Web-{DC4E4148-17B7-E5B3-B4FD-51AA40827338}" dt="2024-09-06T17:18:23.976" v="21" actId="20577"/>
          <ac:spMkLst>
            <pc:docMk/>
            <pc:sldMk cId="2413416609" sldId="257"/>
            <ac:spMk id="7" creationId="{8C16FE0C-B80A-19DB-736B-3EAC5E17F0E4}"/>
          </ac:spMkLst>
        </pc:spChg>
      </pc:sldChg>
      <pc:sldChg chg="modSp">
        <pc:chgData name="Molly Delmar" userId="S::delmar@aycliffedrive.herts.sch.uk::6562b3c1-6a71-4e0b-9f4f-e05a08a7ae19" providerId="AD" clId="Web-{DC4E4148-17B7-E5B3-B4FD-51AA40827338}" dt="2024-09-06T17:18:03.663" v="18" actId="14100"/>
        <pc:sldMkLst>
          <pc:docMk/>
          <pc:sldMk cId="2916850617" sldId="262"/>
        </pc:sldMkLst>
        <pc:spChg chg="mod">
          <ac:chgData name="Molly Delmar" userId="S::delmar@aycliffedrive.herts.sch.uk::6562b3c1-6a71-4e0b-9f4f-e05a08a7ae19" providerId="AD" clId="Web-{DC4E4148-17B7-E5B3-B4FD-51AA40827338}" dt="2024-09-06T17:17:56.944" v="15" actId="20577"/>
          <ac:spMkLst>
            <pc:docMk/>
            <pc:sldMk cId="2916850617" sldId="262"/>
            <ac:spMk id="3" creationId="{1AD2BF47-5FB0-47DF-3AC9-D3D5F2E3EA5E}"/>
          </ac:spMkLst>
        </pc:spChg>
        <pc:spChg chg="mod">
          <ac:chgData name="Molly Delmar" userId="S::delmar@aycliffedrive.herts.sch.uk::6562b3c1-6a71-4e0b-9f4f-e05a08a7ae19" providerId="AD" clId="Web-{DC4E4148-17B7-E5B3-B4FD-51AA40827338}" dt="2024-09-06T17:18:03.663" v="18" actId="14100"/>
          <ac:spMkLst>
            <pc:docMk/>
            <pc:sldMk cId="2916850617" sldId="262"/>
            <ac:spMk id="7" creationId="{120638B1-E5A8-CAC6-CB91-1BAD1DBFB4B7}"/>
          </ac:spMkLst>
        </pc:spChg>
      </pc:sldChg>
      <pc:sldChg chg="modSp">
        <pc:chgData name="Molly Delmar" userId="S::delmar@aycliffedrive.herts.sch.uk::6562b3c1-6a71-4e0b-9f4f-e05a08a7ae19" providerId="AD" clId="Web-{DC4E4148-17B7-E5B3-B4FD-51AA40827338}" dt="2024-09-06T17:18:59.617" v="25" actId="20577"/>
        <pc:sldMkLst>
          <pc:docMk/>
          <pc:sldMk cId="500104580" sldId="265"/>
        </pc:sldMkLst>
        <pc:spChg chg="mod">
          <ac:chgData name="Molly Delmar" userId="S::delmar@aycliffedrive.herts.sch.uk::6562b3c1-6a71-4e0b-9f4f-e05a08a7ae19" providerId="AD" clId="Web-{DC4E4148-17B7-E5B3-B4FD-51AA40827338}" dt="2024-09-06T17:18:59.617" v="25" actId="20577"/>
          <ac:spMkLst>
            <pc:docMk/>
            <pc:sldMk cId="500104580" sldId="265"/>
            <ac:spMk id="8" creationId="{35B5C99A-50F3-1C89-CD74-E988F3AD642A}"/>
          </ac:spMkLst>
        </pc:spChg>
      </pc:sldChg>
      <pc:sldChg chg="modSp">
        <pc:chgData name="Molly Delmar" userId="S::delmar@aycliffedrive.herts.sch.uk::6562b3c1-6a71-4e0b-9f4f-e05a08a7ae19" providerId="AD" clId="Web-{DC4E4148-17B7-E5B3-B4FD-51AA40827338}" dt="2024-09-06T17:19:29.493" v="28" actId="20577"/>
        <pc:sldMkLst>
          <pc:docMk/>
          <pc:sldMk cId="2521468691" sldId="266"/>
        </pc:sldMkLst>
        <pc:spChg chg="mod">
          <ac:chgData name="Molly Delmar" userId="S::delmar@aycliffedrive.herts.sch.uk::6562b3c1-6a71-4e0b-9f4f-e05a08a7ae19" providerId="AD" clId="Web-{DC4E4148-17B7-E5B3-B4FD-51AA40827338}" dt="2024-09-06T17:19:29.493" v="28" actId="20577"/>
          <ac:spMkLst>
            <pc:docMk/>
            <pc:sldMk cId="2521468691" sldId="266"/>
            <ac:spMk id="3" creationId="{7AF452D7-846C-87A1-E401-1E52F46ACF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04CD7-83DE-45C8-8C15-9C7033972934}" type="datetimeFigureOut">
              <a:t>9/6/2024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4959F6-97E6-40BB-A1B4-B35C6913D8FF}" type="slidenum">
              <a:t>‹#›</a:t>
            </a:fld>
            <a:endParaRPr lang="en-US"/>
          </a:p>
        </p:txBody>
      </p:sp>
    </p:spTree>
    <p:extLst>
      <p:ext uri="{BB962C8B-B14F-4D97-AF65-F5344CB8AC3E}">
        <p14:creationId xmlns:p14="http://schemas.microsoft.com/office/powerpoint/2010/main" val="2331574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square with a white border&#10;&#10;Description automatically generated">
            <a:extLst>
              <a:ext uri="{FF2B5EF4-FFF2-40B4-BE49-F238E27FC236}">
                <a16:creationId xmlns:a16="http://schemas.microsoft.com/office/drawing/2014/main" id="{A4337BA0-D36B-241D-01D9-41426FB2C48D}"/>
              </a:ext>
            </a:extLst>
          </p:cNvPr>
          <p:cNvPicPr>
            <a:picLocks noChangeAspect="1"/>
          </p:cNvPicPr>
          <p:nvPr/>
        </p:nvPicPr>
        <p:blipFill>
          <a:blip r:embed="rId2"/>
          <a:stretch>
            <a:fillRect/>
          </a:stretch>
        </p:blipFill>
        <p:spPr>
          <a:xfrm>
            <a:off x="0" y="-3402"/>
            <a:ext cx="12192000" cy="638175"/>
          </a:xfrm>
          <a:prstGeom prst="rect">
            <a:avLst/>
          </a:prstGeom>
        </p:spPr>
      </p:pic>
      <p:pic>
        <p:nvPicPr>
          <p:cNvPr id="5" name="Picture 4" descr="A black background with red text&#10;&#10;Description automatically generated">
            <a:extLst>
              <a:ext uri="{FF2B5EF4-FFF2-40B4-BE49-F238E27FC236}">
                <a16:creationId xmlns:a16="http://schemas.microsoft.com/office/drawing/2014/main" id="{7568C36F-711E-CD67-B80C-430F23062CF0}"/>
              </a:ext>
            </a:extLst>
          </p:cNvPr>
          <p:cNvPicPr>
            <a:picLocks noChangeAspect="1"/>
          </p:cNvPicPr>
          <p:nvPr/>
        </p:nvPicPr>
        <p:blipFill>
          <a:blip r:embed="rId3"/>
          <a:stretch>
            <a:fillRect/>
          </a:stretch>
        </p:blipFill>
        <p:spPr>
          <a:xfrm>
            <a:off x="938213" y="1511073"/>
            <a:ext cx="10054317" cy="1506310"/>
          </a:xfrm>
          <a:prstGeom prst="rect">
            <a:avLst/>
          </a:prstGeom>
        </p:spPr>
      </p:pic>
      <p:sp>
        <p:nvSpPr>
          <p:cNvPr id="6" name="Google Shape;104;p1">
            <a:extLst>
              <a:ext uri="{FF2B5EF4-FFF2-40B4-BE49-F238E27FC236}">
                <a16:creationId xmlns:a16="http://schemas.microsoft.com/office/drawing/2014/main" id="{7C940E06-8E25-ED51-A3F0-0C999099CBAD}"/>
              </a:ext>
            </a:extLst>
          </p:cNvPr>
          <p:cNvSpPr txBox="1">
            <a:spLocks noGrp="1"/>
          </p:cNvSpPr>
          <p:nvPr/>
        </p:nvSpPr>
        <p:spPr>
          <a:xfrm>
            <a:off x="2464557" y="3816798"/>
            <a:ext cx="7008574" cy="1646037"/>
          </a:xfrm>
          <a:prstGeom prst="rect">
            <a:avLst/>
          </a:prstGeom>
          <a:noFill/>
          <a:ln>
            <a:noFill/>
          </a:ln>
        </p:spPr>
        <p:txBody>
          <a:bodyPr spcFirstLastPara="1" wrap="square" lIns="121875" tIns="60925" rIns="121875" bIns="60925" anchor="b"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2"/>
              </a:buClr>
              <a:buSzPts val="5400"/>
              <a:buFont typeface="Century Gothic"/>
              <a:buNone/>
              <a:defRPr sz="54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ctr" rtl="0">
              <a:lnSpc>
                <a:spcPct val="90000"/>
              </a:lnSpc>
              <a:spcBef>
                <a:spcPts val="0"/>
              </a:spcBef>
              <a:spcAft>
                <a:spcPts val="0"/>
              </a:spcAft>
              <a:buClr>
                <a:schemeClr val="dk2"/>
              </a:buClr>
              <a:buSzPts val="5400"/>
              <a:buFont typeface="Century Gothic"/>
              <a:buNone/>
            </a:pPr>
            <a:r>
              <a:rPr lang="en-GB" sz="2800" dirty="0">
                <a:latin typeface="Century Gothic" panose="020B0502020202020204" pitchFamily="34" charset="0"/>
              </a:rPr>
              <a:t>Meet the teacher </a:t>
            </a:r>
            <a:br>
              <a:rPr lang="en-GB" sz="2800" dirty="0">
                <a:latin typeface="Century Gothic" panose="020B0502020202020204" pitchFamily="34" charset="0"/>
              </a:rPr>
            </a:br>
            <a:r>
              <a:rPr lang="en-GB" sz="2800" dirty="0">
                <a:latin typeface="Century Gothic" panose="020B0502020202020204" pitchFamily="34" charset="0"/>
              </a:rPr>
              <a:t>2024-25</a:t>
            </a:r>
          </a:p>
          <a:p>
            <a:pPr algn="ctr"/>
            <a:endParaRPr lang="en-GB" sz="2800" dirty="0">
              <a:latin typeface="Century Gothic" panose="020B0502020202020204" pitchFamily="34" charset="0"/>
            </a:endParaRPr>
          </a:p>
          <a:p>
            <a:pPr algn="ctr"/>
            <a:r>
              <a:rPr lang="en-GB" sz="2800" dirty="0">
                <a:latin typeface="Century Gothic" panose="020B0502020202020204" pitchFamily="34" charset="0"/>
              </a:rPr>
              <a:t>Laurel Year 3</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87;p9">
            <a:extLst>
              <a:ext uri="{FF2B5EF4-FFF2-40B4-BE49-F238E27FC236}">
                <a16:creationId xmlns:a16="http://schemas.microsoft.com/office/drawing/2014/main" id="{D9A5EB72-DF2F-5953-672E-1273D2B60984}"/>
              </a:ext>
            </a:extLst>
          </p:cNvPr>
          <p:cNvSpPr txBox="1">
            <a:spLocks noGrp="1"/>
          </p:cNvSpPr>
          <p:nvPr/>
        </p:nvSpPr>
        <p:spPr>
          <a:xfrm>
            <a:off x="698746" y="559158"/>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Reading</a:t>
            </a:r>
            <a:endParaRPr/>
          </a:p>
        </p:txBody>
      </p:sp>
      <p:sp>
        <p:nvSpPr>
          <p:cNvPr id="8" name="Google Shape;188;p9">
            <a:extLst>
              <a:ext uri="{FF2B5EF4-FFF2-40B4-BE49-F238E27FC236}">
                <a16:creationId xmlns:a16="http://schemas.microsoft.com/office/drawing/2014/main" id="{35B5C99A-50F3-1C89-CD74-E988F3AD642A}"/>
              </a:ext>
            </a:extLst>
          </p:cNvPr>
          <p:cNvSpPr txBox="1">
            <a:spLocks noGrp="1"/>
          </p:cNvSpPr>
          <p:nvPr/>
        </p:nvSpPr>
        <p:spPr>
          <a:xfrm>
            <a:off x="358356" y="1956158"/>
            <a:ext cx="9145016"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indent="-304165">
              <a:spcBef>
                <a:spcPts val="0"/>
              </a:spcBef>
              <a:buSzPts val="2400"/>
            </a:pPr>
            <a:r>
              <a:rPr lang="en-GB" dirty="0"/>
              <a:t>You will be expected to read at least three times a week at home, but ideally every day.  This should be their banded reading book. </a:t>
            </a:r>
            <a:endParaRPr lang="en-US" dirty="0"/>
          </a:p>
          <a:p>
            <a:pPr marL="304165" lvl="0" indent="-304165" algn="l" rtl="0">
              <a:lnSpc>
                <a:spcPct val="95000"/>
              </a:lnSpc>
              <a:spcBef>
                <a:spcPts val="1866"/>
              </a:spcBef>
              <a:spcAft>
                <a:spcPts val="0"/>
              </a:spcAft>
              <a:buSzPts val="2400"/>
              <a:buChar char="•"/>
            </a:pPr>
            <a:r>
              <a:rPr lang="en-GB" dirty="0"/>
              <a:t>An adult needs to fill in their reading record every </a:t>
            </a:r>
            <a:r>
              <a:rPr lang="en-US" dirty="0"/>
              <a:t>time they read with any words they found difficult, the page they read to and sign it.</a:t>
            </a:r>
            <a:endParaRPr dirty="0"/>
          </a:p>
          <a:p>
            <a:pPr marL="304165" lvl="0" indent="-304165" algn="l" rtl="0">
              <a:lnSpc>
                <a:spcPct val="95000"/>
              </a:lnSpc>
              <a:spcBef>
                <a:spcPts val="1866"/>
              </a:spcBef>
              <a:spcAft>
                <a:spcPts val="0"/>
              </a:spcAft>
              <a:buSzPts val="2400"/>
              <a:buChar char="•"/>
            </a:pPr>
            <a:r>
              <a:rPr lang="en-GB" dirty="0"/>
              <a:t>Children’s book bands are determined upon performance in class and on assessments. </a:t>
            </a:r>
          </a:p>
          <a:p>
            <a:pPr marL="304165" lvl="0" indent="-304165" algn="l" rtl="0">
              <a:lnSpc>
                <a:spcPct val="95000"/>
              </a:lnSpc>
              <a:spcBef>
                <a:spcPts val="1866"/>
              </a:spcBef>
              <a:spcAft>
                <a:spcPts val="0"/>
              </a:spcAft>
              <a:buSzPts val="2400"/>
              <a:buChar char="•"/>
            </a:pPr>
            <a:r>
              <a:rPr lang="en-GB" dirty="0"/>
              <a:t>Books will be changed at the discretion of the class staff as children need to be able to read the book fluently first.</a:t>
            </a:r>
            <a:endParaRPr dirty="0"/>
          </a:p>
        </p:txBody>
      </p:sp>
    </p:spTree>
    <p:extLst>
      <p:ext uri="{BB962C8B-B14F-4D97-AF65-F5344CB8AC3E}">
        <p14:creationId xmlns:p14="http://schemas.microsoft.com/office/powerpoint/2010/main" val="50010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94;p10">
            <a:extLst>
              <a:ext uri="{FF2B5EF4-FFF2-40B4-BE49-F238E27FC236}">
                <a16:creationId xmlns:a16="http://schemas.microsoft.com/office/drawing/2014/main" id="{A72B5708-8B0F-B16C-3A57-2FA71436C96F}"/>
              </a:ext>
            </a:extLst>
          </p:cNvPr>
          <p:cNvSpPr txBox="1">
            <a:spLocks noGrp="1"/>
          </p:cNvSpPr>
          <p:nvPr/>
        </p:nvSpPr>
        <p:spPr>
          <a:xfrm>
            <a:off x="58068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Home Learning</a:t>
            </a:r>
            <a:endParaRPr/>
          </a:p>
        </p:txBody>
      </p:sp>
      <p:sp>
        <p:nvSpPr>
          <p:cNvPr id="3" name="Google Shape;195;p10">
            <a:extLst>
              <a:ext uri="{FF2B5EF4-FFF2-40B4-BE49-F238E27FC236}">
                <a16:creationId xmlns:a16="http://schemas.microsoft.com/office/drawing/2014/main" id="{7AF452D7-846C-87A1-E401-1E52F46ACF7B}"/>
              </a:ext>
            </a:extLst>
          </p:cNvPr>
          <p:cNvSpPr txBox="1">
            <a:spLocks noGrp="1"/>
          </p:cNvSpPr>
          <p:nvPr/>
        </p:nvSpPr>
        <p:spPr>
          <a:xfrm>
            <a:off x="389810" y="2195326"/>
            <a:ext cx="10823715" cy="483612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ct val="100000"/>
              <a:buChar char="•"/>
            </a:pPr>
            <a:r>
              <a:rPr lang="en-GB" dirty="0"/>
              <a:t>Reading – Banded Books</a:t>
            </a:r>
            <a:endParaRPr lang="en-US" dirty="0"/>
          </a:p>
          <a:p>
            <a:pPr marL="304165" lvl="0" indent="-304165" algn="l" rtl="0">
              <a:lnSpc>
                <a:spcPct val="95000"/>
              </a:lnSpc>
              <a:spcBef>
                <a:spcPts val="1866"/>
              </a:spcBef>
              <a:spcAft>
                <a:spcPts val="0"/>
              </a:spcAft>
              <a:buSzPct val="100000"/>
              <a:buChar char="•"/>
            </a:pPr>
            <a:r>
              <a:rPr lang="en-US" dirty="0"/>
              <a:t>Times Tables Rock Stars – minimum of 20 minutes a week.</a:t>
            </a:r>
            <a:endParaRPr dirty="0"/>
          </a:p>
          <a:p>
            <a:pPr marL="304165" lvl="0" indent="-304165" algn="l" rtl="0">
              <a:lnSpc>
                <a:spcPct val="95000"/>
              </a:lnSpc>
              <a:spcBef>
                <a:spcPts val="1866"/>
              </a:spcBef>
              <a:spcAft>
                <a:spcPts val="0"/>
              </a:spcAft>
              <a:buSzPct val="100000"/>
              <a:buChar char="•"/>
            </a:pPr>
            <a:r>
              <a:rPr lang="en-GB" dirty="0"/>
              <a:t>Weekly spellings (based on the weeks spelling rules) – given out every Friday for a test the following Friday.</a:t>
            </a:r>
          </a:p>
          <a:p>
            <a:pPr marL="304165" lvl="0" indent="-304165" algn="l" rtl="0">
              <a:lnSpc>
                <a:spcPct val="95000"/>
              </a:lnSpc>
              <a:spcBef>
                <a:spcPts val="1866"/>
              </a:spcBef>
              <a:spcAft>
                <a:spcPts val="0"/>
              </a:spcAft>
              <a:buSzPct val="100000"/>
              <a:buChar char="•"/>
            </a:pPr>
            <a:endParaRPr lang="en-GB" dirty="0"/>
          </a:p>
          <a:p>
            <a:pPr marL="426085" lvl="1" indent="0" algn="l" rtl="0">
              <a:lnSpc>
                <a:spcPct val="95000"/>
              </a:lnSpc>
              <a:spcBef>
                <a:spcPts val="1066"/>
              </a:spcBef>
              <a:spcAft>
                <a:spcPts val="0"/>
              </a:spcAft>
              <a:buSzPct val="100000"/>
              <a:buNone/>
            </a:pPr>
            <a:endParaRPr dirty="0"/>
          </a:p>
        </p:txBody>
      </p:sp>
    </p:spTree>
    <p:extLst>
      <p:ext uri="{BB962C8B-B14F-4D97-AF65-F5344CB8AC3E}">
        <p14:creationId xmlns:p14="http://schemas.microsoft.com/office/powerpoint/2010/main" val="2521468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1;p12">
            <a:extLst>
              <a:ext uri="{FF2B5EF4-FFF2-40B4-BE49-F238E27FC236}">
                <a16:creationId xmlns:a16="http://schemas.microsoft.com/office/drawing/2014/main" id="{11733490-51A8-E6F9-1FF4-673C4BFE896C}"/>
              </a:ext>
            </a:extLst>
          </p:cNvPr>
          <p:cNvSpPr txBox="1">
            <a:spLocks noGrp="1"/>
          </p:cNvSpPr>
          <p:nvPr/>
        </p:nvSpPr>
        <p:spPr>
          <a:xfrm>
            <a:off x="591422" y="2678448"/>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If you need to discuss something brief with us please come and speak to us when you collect your child at the end of the day. If you are going to need a longer amount of time, then please arrange an appointment via the school office or with the teacher at collection time.</a:t>
            </a:r>
            <a:endParaRPr dirty="0"/>
          </a:p>
          <a:p>
            <a:pPr marL="304747" lvl="0" indent="-304747" algn="l" rtl="0">
              <a:lnSpc>
                <a:spcPct val="95000"/>
              </a:lnSpc>
              <a:spcBef>
                <a:spcPts val="1866"/>
              </a:spcBef>
              <a:spcAft>
                <a:spcPts val="0"/>
              </a:spcAft>
              <a:buSzPts val="2400"/>
              <a:buChar char="•"/>
            </a:pPr>
            <a:r>
              <a:rPr lang="en-GB" dirty="0"/>
              <a:t>Appointments with a class teacher in a morning need to be before 8:30am. Teachers are supervising pupils as of 8:30am.  </a:t>
            </a:r>
            <a:endParaRPr dirty="0"/>
          </a:p>
          <a:p>
            <a:pPr marL="304747" lvl="0" indent="-304747" algn="l" rtl="0">
              <a:lnSpc>
                <a:spcPct val="95000"/>
              </a:lnSpc>
              <a:spcBef>
                <a:spcPts val="1866"/>
              </a:spcBef>
              <a:spcAft>
                <a:spcPts val="0"/>
              </a:spcAft>
              <a:buSzPts val="2400"/>
              <a:buChar char="•"/>
            </a:pPr>
            <a:r>
              <a:rPr lang="en-GB" dirty="0"/>
              <a:t>Updating you on your children's progress – we will do this through our parents meeting and reports. If you have concerns then please do come and discuss with us. </a:t>
            </a:r>
            <a:endParaRPr dirty="0"/>
          </a:p>
        </p:txBody>
      </p:sp>
      <p:sp>
        <p:nvSpPr>
          <p:cNvPr id="3" name="Google Shape;210;p12">
            <a:extLst>
              <a:ext uri="{FF2B5EF4-FFF2-40B4-BE49-F238E27FC236}">
                <a16:creationId xmlns:a16="http://schemas.microsoft.com/office/drawing/2014/main" id="{90DC67B7-C15B-AC93-04DC-4171A0F9C8AE}"/>
              </a:ext>
            </a:extLst>
          </p:cNvPr>
          <p:cNvSpPr txBox="1">
            <a:spLocks noGrp="1"/>
          </p:cNvSpPr>
          <p:nvPr/>
        </p:nvSpPr>
        <p:spPr>
          <a:xfrm>
            <a:off x="795337" y="1020651"/>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Making appointments to see your child’s teacher</a:t>
            </a:r>
            <a:endParaRPr/>
          </a:p>
        </p:txBody>
      </p:sp>
    </p:spTree>
    <p:extLst>
      <p:ext uri="{BB962C8B-B14F-4D97-AF65-F5344CB8AC3E}">
        <p14:creationId xmlns:p14="http://schemas.microsoft.com/office/powerpoint/2010/main" val="193194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6;p14">
            <a:extLst>
              <a:ext uri="{FF2B5EF4-FFF2-40B4-BE49-F238E27FC236}">
                <a16:creationId xmlns:a16="http://schemas.microsoft.com/office/drawing/2014/main" id="{111B71A8-59A6-A3BB-59FA-8911EA894377}"/>
              </a:ext>
            </a:extLst>
          </p:cNvPr>
          <p:cNvSpPr txBox="1">
            <a:spLocks noGrp="1"/>
          </p:cNvSpPr>
          <p:nvPr/>
        </p:nvSpPr>
        <p:spPr>
          <a:xfrm>
            <a:off x="795337" y="80600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Trips</a:t>
            </a:r>
            <a:endParaRPr/>
          </a:p>
        </p:txBody>
      </p:sp>
      <p:sp>
        <p:nvSpPr>
          <p:cNvPr id="3" name="Google Shape;217;p14">
            <a:extLst>
              <a:ext uri="{FF2B5EF4-FFF2-40B4-BE49-F238E27FC236}">
                <a16:creationId xmlns:a16="http://schemas.microsoft.com/office/drawing/2014/main" id="{B4391CDD-1BBC-C030-B3F3-45E90E861E8E}"/>
              </a:ext>
            </a:extLst>
          </p:cNvPr>
          <p:cNvSpPr txBox="1">
            <a:spLocks noGrp="1"/>
          </p:cNvSpPr>
          <p:nvPr/>
        </p:nvSpPr>
        <p:spPr>
          <a:xfrm>
            <a:off x="408971" y="2485265"/>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dirty="0"/>
              <a:t>A parent calendar of key dates will be released for each term on the newsletter</a:t>
            </a:r>
            <a:endParaRPr lang="en-US" dirty="0"/>
          </a:p>
          <a:p>
            <a:pPr marL="304165" lvl="0" indent="-304165" algn="l" rtl="0">
              <a:lnSpc>
                <a:spcPct val="95000"/>
              </a:lnSpc>
              <a:spcBef>
                <a:spcPts val="1866"/>
              </a:spcBef>
              <a:spcAft>
                <a:spcPts val="0"/>
              </a:spcAft>
              <a:buSzPts val="2400"/>
              <a:buChar char="•"/>
            </a:pPr>
            <a:r>
              <a:rPr lang="en-GB" dirty="0"/>
              <a:t>Teachers to inform parents of likely trips for the year</a:t>
            </a:r>
            <a:endParaRPr dirty="0"/>
          </a:p>
          <a:p>
            <a:pPr marL="304165" lvl="0" indent="-304165" algn="l" rtl="0">
              <a:lnSpc>
                <a:spcPct val="95000"/>
              </a:lnSpc>
              <a:spcBef>
                <a:spcPts val="1866"/>
              </a:spcBef>
              <a:spcAft>
                <a:spcPts val="0"/>
              </a:spcAft>
              <a:buSzPts val="2400"/>
              <a:buChar char="•"/>
            </a:pPr>
            <a:r>
              <a:rPr lang="en-GB" dirty="0"/>
              <a:t>Potential costs</a:t>
            </a:r>
            <a:endParaRPr dirty="0"/>
          </a:p>
          <a:p>
            <a:pPr marL="0" lvl="0" indent="0" algn="l" rtl="0">
              <a:lnSpc>
                <a:spcPct val="95000"/>
              </a:lnSpc>
              <a:spcBef>
                <a:spcPts val="1866"/>
              </a:spcBef>
              <a:spcAft>
                <a:spcPts val="0"/>
              </a:spcAft>
              <a:buSzPts val="2400"/>
              <a:buNone/>
            </a:pPr>
            <a:endParaRPr lang="en-GB" dirty="0"/>
          </a:p>
        </p:txBody>
      </p:sp>
    </p:spTree>
    <p:extLst>
      <p:ext uri="{BB962C8B-B14F-4D97-AF65-F5344CB8AC3E}">
        <p14:creationId xmlns:p14="http://schemas.microsoft.com/office/powerpoint/2010/main" val="4232180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pic>
        <p:nvPicPr>
          <p:cNvPr id="2" name="Google Shape;222;p15" descr="Any Questions gif - LetterWest">
            <a:extLst>
              <a:ext uri="{FF2B5EF4-FFF2-40B4-BE49-F238E27FC236}">
                <a16:creationId xmlns:a16="http://schemas.microsoft.com/office/drawing/2014/main" id="{CDC4C259-99C9-061A-76F7-95CDBA6D8D20}"/>
              </a:ext>
            </a:extLst>
          </p:cNvPr>
          <p:cNvPicPr preferRelativeResize="0"/>
          <p:nvPr/>
        </p:nvPicPr>
        <p:blipFill rotWithShape="1">
          <a:blip r:embed="rId4">
            <a:alphaModFix/>
          </a:blip>
          <a:srcRect/>
          <a:stretch/>
        </p:blipFill>
        <p:spPr>
          <a:xfrm>
            <a:off x="3614425" y="1410505"/>
            <a:ext cx="5067300" cy="5067300"/>
          </a:xfrm>
          <a:prstGeom prst="rect">
            <a:avLst/>
          </a:prstGeom>
          <a:noFill/>
          <a:ln>
            <a:noFill/>
          </a:ln>
        </p:spPr>
      </p:pic>
    </p:spTree>
    <p:extLst>
      <p:ext uri="{BB962C8B-B14F-4D97-AF65-F5344CB8AC3E}">
        <p14:creationId xmlns:p14="http://schemas.microsoft.com/office/powerpoint/2010/main" val="279672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11;p2">
            <a:extLst>
              <a:ext uri="{FF2B5EF4-FFF2-40B4-BE49-F238E27FC236}">
                <a16:creationId xmlns:a16="http://schemas.microsoft.com/office/drawing/2014/main" id="{8C16FE0C-B80A-19DB-736B-3EAC5E17F0E4}"/>
              </a:ext>
            </a:extLst>
          </p:cNvPr>
          <p:cNvSpPr txBox="1">
            <a:spLocks noGrp="1"/>
          </p:cNvSpPr>
          <p:nvPr/>
        </p:nvSpPr>
        <p:spPr>
          <a:xfrm>
            <a:off x="1117309" y="2388673"/>
            <a:ext cx="10157354" cy="4195144"/>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indent="-304165">
              <a:spcBef>
                <a:spcPts val="0"/>
              </a:spcBef>
              <a:buSzPts val="2400"/>
            </a:pPr>
            <a:r>
              <a:rPr lang="en-GB" sz="2800" dirty="0"/>
              <a:t>Please ensure the office has up-to-date details for your child:</a:t>
            </a:r>
          </a:p>
          <a:p>
            <a:pPr marL="800100" lvl="1">
              <a:buSzPts val="2400"/>
            </a:pPr>
            <a:r>
              <a:rPr lang="en-GB" sz="2400" dirty="0"/>
              <a:t>Address</a:t>
            </a:r>
          </a:p>
          <a:p>
            <a:pPr marL="800100" lvl="1">
              <a:buSzPts val="2400"/>
            </a:pPr>
            <a:r>
              <a:rPr lang="en-GB" sz="2400" dirty="0"/>
              <a:t>Emergency contact numbers – two numbers needed</a:t>
            </a:r>
          </a:p>
          <a:p>
            <a:pPr marL="800100" lvl="1">
              <a:buSzPts val="2400"/>
            </a:pPr>
            <a:r>
              <a:rPr lang="en-GB" sz="2400" dirty="0"/>
              <a:t>Email address</a:t>
            </a:r>
          </a:p>
          <a:p>
            <a:pPr marL="800100" lvl="1">
              <a:buSzPts val="2400"/>
            </a:pPr>
            <a:r>
              <a:rPr lang="en-GB" sz="2400" dirty="0"/>
              <a:t>Medical information</a:t>
            </a:r>
            <a:endParaRPr sz="2400" dirty="0"/>
          </a:p>
        </p:txBody>
      </p:sp>
      <p:sp>
        <p:nvSpPr>
          <p:cNvPr id="8" name="Google Shape;110;p2">
            <a:extLst>
              <a:ext uri="{FF2B5EF4-FFF2-40B4-BE49-F238E27FC236}">
                <a16:creationId xmlns:a16="http://schemas.microsoft.com/office/drawing/2014/main" id="{6285E24A-56EA-2E3A-A246-6AD5FCDA1000}"/>
              </a:ext>
            </a:extLst>
          </p:cNvPr>
          <p:cNvSpPr txBox="1">
            <a:spLocks noGrp="1"/>
          </p:cNvSpPr>
          <p:nvPr/>
        </p:nvSpPr>
        <p:spPr>
          <a:xfrm>
            <a:off x="111730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Personal Details</a:t>
            </a:r>
            <a:endParaRPr/>
          </a:p>
        </p:txBody>
      </p:sp>
    </p:spTree>
    <p:extLst>
      <p:ext uri="{BB962C8B-B14F-4D97-AF65-F5344CB8AC3E}">
        <p14:creationId xmlns:p14="http://schemas.microsoft.com/office/powerpoint/2010/main" val="241341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17;p3">
            <a:extLst>
              <a:ext uri="{FF2B5EF4-FFF2-40B4-BE49-F238E27FC236}">
                <a16:creationId xmlns:a16="http://schemas.microsoft.com/office/drawing/2014/main" id="{AACF5544-A49D-F40F-637E-667B26B1162C}"/>
              </a:ext>
            </a:extLst>
          </p:cNvPr>
          <p:cNvSpPr txBox="1">
            <a:spLocks noGrp="1"/>
          </p:cNvSpPr>
          <p:nvPr/>
        </p:nvSpPr>
        <p:spPr>
          <a:xfrm>
            <a:off x="553032" y="54179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School Uniform</a:t>
            </a:r>
            <a:endParaRPr/>
          </a:p>
        </p:txBody>
      </p:sp>
      <p:pic>
        <p:nvPicPr>
          <p:cNvPr id="3" name="Picture 2" descr="A white background with black text&#10;&#10;Description automatically generated">
            <a:extLst>
              <a:ext uri="{FF2B5EF4-FFF2-40B4-BE49-F238E27FC236}">
                <a16:creationId xmlns:a16="http://schemas.microsoft.com/office/drawing/2014/main" id="{80275E82-AAC2-009C-34AC-15DA00DFF1D6}"/>
              </a:ext>
            </a:extLst>
          </p:cNvPr>
          <p:cNvPicPr>
            <a:picLocks noChangeAspect="1"/>
          </p:cNvPicPr>
          <p:nvPr/>
        </p:nvPicPr>
        <p:blipFill>
          <a:blip r:embed="rId4"/>
          <a:stretch>
            <a:fillRect/>
          </a:stretch>
        </p:blipFill>
        <p:spPr>
          <a:xfrm>
            <a:off x="388781" y="2074707"/>
            <a:ext cx="7840550" cy="4500897"/>
          </a:xfrm>
          <a:prstGeom prst="rect">
            <a:avLst/>
          </a:prstGeom>
        </p:spPr>
      </p:pic>
      <p:pic>
        <p:nvPicPr>
          <p:cNvPr id="7" name="Picture 6" descr="Red Crew Neck Sweatshirts 2 Pack 6 years 0">
            <a:extLst>
              <a:ext uri="{FF2B5EF4-FFF2-40B4-BE49-F238E27FC236}">
                <a16:creationId xmlns:a16="http://schemas.microsoft.com/office/drawing/2014/main" id="{D1A955DE-214F-3C2C-9E55-28F963551309}"/>
              </a:ext>
            </a:extLst>
          </p:cNvPr>
          <p:cNvPicPr>
            <a:picLocks noChangeAspect="1"/>
          </p:cNvPicPr>
          <p:nvPr/>
        </p:nvPicPr>
        <p:blipFill>
          <a:blip r:embed="rId5"/>
          <a:stretch>
            <a:fillRect/>
          </a:stretch>
        </p:blipFill>
        <p:spPr>
          <a:xfrm>
            <a:off x="5627331" y="1249519"/>
            <a:ext cx="1495425" cy="2019300"/>
          </a:xfrm>
          <a:prstGeom prst="rect">
            <a:avLst/>
          </a:prstGeom>
        </p:spPr>
      </p:pic>
      <p:pic>
        <p:nvPicPr>
          <p:cNvPr id="8" name="Picture 7" descr="Red Unisex V-Neck Jumpers 2 Pack 3 years 0">
            <a:extLst>
              <a:ext uri="{FF2B5EF4-FFF2-40B4-BE49-F238E27FC236}">
                <a16:creationId xmlns:a16="http://schemas.microsoft.com/office/drawing/2014/main" id="{A50995CE-55A2-BBCE-D3C3-A78135B88CE1}"/>
              </a:ext>
            </a:extLst>
          </p:cNvPr>
          <p:cNvPicPr>
            <a:picLocks noChangeAspect="1"/>
          </p:cNvPicPr>
          <p:nvPr/>
        </p:nvPicPr>
        <p:blipFill>
          <a:blip r:embed="rId6"/>
          <a:stretch>
            <a:fillRect/>
          </a:stretch>
        </p:blipFill>
        <p:spPr>
          <a:xfrm>
            <a:off x="7280119" y="1249519"/>
            <a:ext cx="1495425" cy="2019300"/>
          </a:xfrm>
          <a:prstGeom prst="rect">
            <a:avLst/>
          </a:prstGeom>
        </p:spPr>
      </p:pic>
      <p:pic>
        <p:nvPicPr>
          <p:cNvPr id="9" name="Picture 8" descr="A pair of white polo shirts&#10;&#10;Description automatically generated">
            <a:extLst>
              <a:ext uri="{FF2B5EF4-FFF2-40B4-BE49-F238E27FC236}">
                <a16:creationId xmlns:a16="http://schemas.microsoft.com/office/drawing/2014/main" id="{B76B78A8-4278-AD13-76A5-56487A7E54C9}"/>
              </a:ext>
            </a:extLst>
          </p:cNvPr>
          <p:cNvPicPr>
            <a:picLocks noChangeAspect="1"/>
          </p:cNvPicPr>
          <p:nvPr/>
        </p:nvPicPr>
        <p:blipFill>
          <a:blip r:embed="rId7"/>
          <a:stretch>
            <a:fillRect/>
          </a:stretch>
        </p:blipFill>
        <p:spPr>
          <a:xfrm>
            <a:off x="8783928" y="1249519"/>
            <a:ext cx="1600200" cy="2019300"/>
          </a:xfrm>
          <a:prstGeom prst="rect">
            <a:avLst/>
          </a:prstGeom>
        </p:spPr>
      </p:pic>
      <p:pic>
        <p:nvPicPr>
          <p:cNvPr id="10" name="Picture 9" descr="A pair of black pants&#10;&#10;Description automatically generated">
            <a:extLst>
              <a:ext uri="{FF2B5EF4-FFF2-40B4-BE49-F238E27FC236}">
                <a16:creationId xmlns:a16="http://schemas.microsoft.com/office/drawing/2014/main" id="{D5BF8071-F5DA-0B7C-B68A-F0FF6C24FA00}"/>
              </a:ext>
            </a:extLst>
          </p:cNvPr>
          <p:cNvPicPr>
            <a:picLocks noChangeAspect="1"/>
          </p:cNvPicPr>
          <p:nvPr/>
        </p:nvPicPr>
        <p:blipFill>
          <a:blip r:embed="rId8"/>
          <a:stretch>
            <a:fillRect/>
          </a:stretch>
        </p:blipFill>
        <p:spPr>
          <a:xfrm>
            <a:off x="10349852" y="1247104"/>
            <a:ext cx="1838325" cy="1981200"/>
          </a:xfrm>
          <a:prstGeom prst="rect">
            <a:avLst/>
          </a:prstGeom>
        </p:spPr>
      </p:pic>
      <p:pic>
        <p:nvPicPr>
          <p:cNvPr id="11" name="Picture 10" descr="A pair of black skirts&#10;&#10;Description automatically generated">
            <a:extLst>
              <a:ext uri="{FF2B5EF4-FFF2-40B4-BE49-F238E27FC236}">
                <a16:creationId xmlns:a16="http://schemas.microsoft.com/office/drawing/2014/main" id="{0929F85B-4159-A314-6D68-53E07048C6AF}"/>
              </a:ext>
            </a:extLst>
          </p:cNvPr>
          <p:cNvPicPr>
            <a:picLocks noChangeAspect="1"/>
          </p:cNvPicPr>
          <p:nvPr/>
        </p:nvPicPr>
        <p:blipFill>
          <a:blip r:embed="rId9"/>
          <a:stretch>
            <a:fillRect/>
          </a:stretch>
        </p:blipFill>
        <p:spPr>
          <a:xfrm>
            <a:off x="8235570" y="3274319"/>
            <a:ext cx="1838325" cy="1962150"/>
          </a:xfrm>
          <a:prstGeom prst="rect">
            <a:avLst/>
          </a:prstGeom>
        </p:spPr>
      </p:pic>
      <p:pic>
        <p:nvPicPr>
          <p:cNvPr id="12" name="Picture 11" descr="A pair of black shoes&#10;&#10;Description automatically generated">
            <a:extLst>
              <a:ext uri="{FF2B5EF4-FFF2-40B4-BE49-F238E27FC236}">
                <a16:creationId xmlns:a16="http://schemas.microsoft.com/office/drawing/2014/main" id="{C345B7CD-C8D3-7E10-18CA-3A92B0C1EC3C}"/>
              </a:ext>
            </a:extLst>
          </p:cNvPr>
          <p:cNvPicPr>
            <a:picLocks noChangeAspect="1"/>
          </p:cNvPicPr>
          <p:nvPr/>
        </p:nvPicPr>
        <p:blipFill>
          <a:blip r:embed="rId10"/>
          <a:stretch>
            <a:fillRect/>
          </a:stretch>
        </p:blipFill>
        <p:spPr>
          <a:xfrm>
            <a:off x="10082616" y="3431482"/>
            <a:ext cx="1685925" cy="1647825"/>
          </a:xfrm>
          <a:prstGeom prst="rect">
            <a:avLst/>
          </a:prstGeom>
        </p:spPr>
      </p:pic>
      <p:pic>
        <p:nvPicPr>
          <p:cNvPr id="13" name="Picture 12" descr="A pair of black shoes&#10;&#10;Description automatically generated">
            <a:extLst>
              <a:ext uri="{FF2B5EF4-FFF2-40B4-BE49-F238E27FC236}">
                <a16:creationId xmlns:a16="http://schemas.microsoft.com/office/drawing/2014/main" id="{03327D57-6F2E-44F7-0FE5-010FE9BA7C8E}"/>
              </a:ext>
            </a:extLst>
          </p:cNvPr>
          <p:cNvPicPr>
            <a:picLocks noChangeAspect="1"/>
          </p:cNvPicPr>
          <p:nvPr/>
        </p:nvPicPr>
        <p:blipFill>
          <a:blip r:embed="rId11"/>
          <a:stretch>
            <a:fillRect/>
          </a:stretch>
        </p:blipFill>
        <p:spPr>
          <a:xfrm>
            <a:off x="10079060" y="4943677"/>
            <a:ext cx="1714500" cy="1800225"/>
          </a:xfrm>
          <a:prstGeom prst="rect">
            <a:avLst/>
          </a:prstGeom>
        </p:spPr>
      </p:pic>
    </p:spTree>
    <p:extLst>
      <p:ext uri="{BB962C8B-B14F-4D97-AF65-F5344CB8AC3E}">
        <p14:creationId xmlns:p14="http://schemas.microsoft.com/office/powerpoint/2010/main" val="204824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31;p4">
            <a:extLst>
              <a:ext uri="{FF2B5EF4-FFF2-40B4-BE49-F238E27FC236}">
                <a16:creationId xmlns:a16="http://schemas.microsoft.com/office/drawing/2014/main" id="{00A65F9C-C75C-B426-0B2D-FF7B9B52C213}"/>
              </a:ext>
            </a:extLst>
          </p:cNvPr>
          <p:cNvSpPr txBox="1">
            <a:spLocks noGrp="1"/>
          </p:cNvSpPr>
          <p:nvPr/>
        </p:nvSpPr>
        <p:spPr>
          <a:xfrm>
            <a:off x="434976" y="552532"/>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Jewellery</a:t>
            </a:r>
            <a:endParaRPr/>
          </a:p>
        </p:txBody>
      </p:sp>
      <p:sp>
        <p:nvSpPr>
          <p:cNvPr id="3" name="Google Shape;132;p4">
            <a:extLst>
              <a:ext uri="{FF2B5EF4-FFF2-40B4-BE49-F238E27FC236}">
                <a16:creationId xmlns:a16="http://schemas.microsoft.com/office/drawing/2014/main" id="{0DE4BFBA-A1EE-F56C-9AA5-84B9F97865D5}"/>
              </a:ext>
            </a:extLst>
          </p:cNvPr>
          <p:cNvSpPr txBox="1"/>
          <p:nvPr/>
        </p:nvSpPr>
        <p:spPr>
          <a:xfrm>
            <a:off x="486778" y="1868398"/>
            <a:ext cx="9789603" cy="1027933"/>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For safety, no jewellery is the best option.</a:t>
            </a:r>
            <a:endParaRPr dirty="0">
              <a:solidFill>
                <a:schemeClr val="dk1"/>
              </a:solidFill>
            </a:endParaRPr>
          </a:p>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We allow: </a:t>
            </a:r>
            <a:endParaRPr dirty="0">
              <a:solidFill>
                <a:schemeClr val="dk1"/>
              </a:solidFill>
            </a:endParaRPr>
          </a:p>
        </p:txBody>
      </p:sp>
      <p:pic>
        <p:nvPicPr>
          <p:cNvPr id="8" name="Picture 7" descr="A close-up of a hand&#10;&#10;Description automatically generated">
            <a:extLst>
              <a:ext uri="{FF2B5EF4-FFF2-40B4-BE49-F238E27FC236}">
                <a16:creationId xmlns:a16="http://schemas.microsoft.com/office/drawing/2014/main" id="{23017E16-1F32-77B9-A12A-6F07D3A35376}"/>
              </a:ext>
            </a:extLst>
          </p:cNvPr>
          <p:cNvPicPr>
            <a:picLocks noChangeAspect="1"/>
          </p:cNvPicPr>
          <p:nvPr/>
        </p:nvPicPr>
        <p:blipFill>
          <a:blip r:embed="rId4"/>
          <a:stretch>
            <a:fillRect/>
          </a:stretch>
        </p:blipFill>
        <p:spPr>
          <a:xfrm>
            <a:off x="483562" y="3040756"/>
            <a:ext cx="9915525" cy="3695700"/>
          </a:xfrm>
          <a:prstGeom prst="rect">
            <a:avLst/>
          </a:prstGeom>
        </p:spPr>
      </p:pic>
    </p:spTree>
    <p:extLst>
      <p:ext uri="{BB962C8B-B14F-4D97-AF65-F5344CB8AC3E}">
        <p14:creationId xmlns:p14="http://schemas.microsoft.com/office/powerpoint/2010/main" val="35319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46;p5">
            <a:extLst>
              <a:ext uri="{FF2B5EF4-FFF2-40B4-BE49-F238E27FC236}">
                <a16:creationId xmlns:a16="http://schemas.microsoft.com/office/drawing/2014/main" id="{A32BEC95-5C70-E706-41FA-7F57F45046E5}"/>
              </a:ext>
            </a:extLst>
          </p:cNvPr>
          <p:cNvSpPr txBox="1">
            <a:spLocks noGrp="1"/>
          </p:cNvSpPr>
          <p:nvPr/>
        </p:nvSpPr>
        <p:spPr>
          <a:xfrm>
            <a:off x="359849" y="58472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 Uniform</a:t>
            </a:r>
            <a:endParaRPr/>
          </a:p>
        </p:txBody>
      </p:sp>
      <p:pic>
        <p:nvPicPr>
          <p:cNvPr id="3" name="Picture 2" descr="A collage of different clothes&#10;&#10;Description automatically generated">
            <a:extLst>
              <a:ext uri="{FF2B5EF4-FFF2-40B4-BE49-F238E27FC236}">
                <a16:creationId xmlns:a16="http://schemas.microsoft.com/office/drawing/2014/main" id="{BC30449F-4973-A045-D3B2-44B76A135FE8}"/>
              </a:ext>
            </a:extLst>
          </p:cNvPr>
          <p:cNvPicPr>
            <a:picLocks noChangeAspect="1"/>
          </p:cNvPicPr>
          <p:nvPr/>
        </p:nvPicPr>
        <p:blipFill>
          <a:blip r:embed="rId4"/>
          <a:stretch>
            <a:fillRect/>
          </a:stretch>
        </p:blipFill>
        <p:spPr>
          <a:xfrm>
            <a:off x="685800" y="2167072"/>
            <a:ext cx="10820400" cy="4219575"/>
          </a:xfrm>
          <a:prstGeom prst="rect">
            <a:avLst/>
          </a:prstGeom>
        </p:spPr>
      </p:pic>
    </p:spTree>
    <p:extLst>
      <p:ext uri="{BB962C8B-B14F-4D97-AF65-F5344CB8AC3E}">
        <p14:creationId xmlns:p14="http://schemas.microsoft.com/office/powerpoint/2010/main" val="371902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59;p6">
            <a:extLst>
              <a:ext uri="{FF2B5EF4-FFF2-40B4-BE49-F238E27FC236}">
                <a16:creationId xmlns:a16="http://schemas.microsoft.com/office/drawing/2014/main" id="{FBFA11F1-8659-CA7C-6126-D05D24615EC8}"/>
              </a:ext>
            </a:extLst>
          </p:cNvPr>
          <p:cNvSpPr txBox="1">
            <a:spLocks noGrp="1"/>
          </p:cNvSpPr>
          <p:nvPr/>
        </p:nvSpPr>
        <p:spPr>
          <a:xfrm>
            <a:off x="1074379" y="49476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a:t>
            </a:r>
            <a:endParaRPr/>
          </a:p>
        </p:txBody>
      </p:sp>
      <p:sp>
        <p:nvSpPr>
          <p:cNvPr id="3" name="Google Shape;160;p6">
            <a:extLst>
              <a:ext uri="{FF2B5EF4-FFF2-40B4-BE49-F238E27FC236}">
                <a16:creationId xmlns:a16="http://schemas.microsoft.com/office/drawing/2014/main" id="{1AD2BF47-5FB0-47DF-3AC9-D3D5F2E3EA5E}"/>
              </a:ext>
            </a:extLst>
          </p:cNvPr>
          <p:cNvSpPr txBox="1">
            <a:spLocks noGrp="1"/>
          </p:cNvSpPr>
          <p:nvPr/>
        </p:nvSpPr>
        <p:spPr>
          <a:xfrm>
            <a:off x="794899" y="1886377"/>
            <a:ext cx="4582095" cy="4309414"/>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indent="-304165">
              <a:spcBef>
                <a:spcPts val="0"/>
              </a:spcBef>
              <a:buSzPts val="2400"/>
            </a:pPr>
            <a:r>
              <a:rPr lang="en-GB" dirty="0"/>
              <a:t>PE lessons will take place every </a:t>
            </a:r>
            <a:r>
              <a:rPr lang="en-GB" b="1" dirty="0">
                <a:highlight>
                  <a:srgbClr val="FFFF00"/>
                </a:highlight>
              </a:rPr>
              <a:t>Monday and Wednesday</a:t>
            </a:r>
            <a:r>
              <a:rPr lang="en-GB" dirty="0"/>
              <a:t>.</a:t>
            </a:r>
            <a:endParaRPr lang="en-US" b="1" u="sng" dirty="0">
              <a:highlight>
                <a:srgbClr val="FFFF00"/>
              </a:highlight>
            </a:endParaRPr>
          </a:p>
          <a:p>
            <a:pPr marL="304165" lvl="0" indent="-304165" algn="l" rtl="0">
              <a:lnSpc>
                <a:spcPct val="95000"/>
              </a:lnSpc>
              <a:spcBef>
                <a:spcPts val="1866"/>
              </a:spcBef>
              <a:spcAft>
                <a:spcPts val="0"/>
              </a:spcAft>
              <a:buSzPts val="2400"/>
              <a:buChar char="•"/>
            </a:pPr>
            <a:r>
              <a:rPr lang="en-GB" dirty="0"/>
              <a:t>We cannot change for PE so on these days you will need to wear your PE kit to school.</a:t>
            </a:r>
            <a:endParaRPr dirty="0"/>
          </a:p>
          <a:p>
            <a:pPr marL="426085" lvl="1" indent="0" algn="l" rtl="0">
              <a:lnSpc>
                <a:spcPct val="95000"/>
              </a:lnSpc>
              <a:spcBef>
                <a:spcPts val="1066"/>
              </a:spcBef>
              <a:spcAft>
                <a:spcPts val="0"/>
              </a:spcAft>
              <a:buSzPts val="2000"/>
              <a:buNone/>
            </a:pPr>
            <a:endParaRPr dirty="0"/>
          </a:p>
        </p:txBody>
      </p:sp>
      <p:sp>
        <p:nvSpPr>
          <p:cNvPr id="7" name="Google Shape;152;p5">
            <a:extLst>
              <a:ext uri="{FF2B5EF4-FFF2-40B4-BE49-F238E27FC236}">
                <a16:creationId xmlns:a16="http://schemas.microsoft.com/office/drawing/2014/main" id="{120638B1-E5A8-CAC6-CB91-1BAD1DBFB4B7}"/>
              </a:ext>
            </a:extLst>
          </p:cNvPr>
          <p:cNvSpPr txBox="1"/>
          <p:nvPr/>
        </p:nvSpPr>
        <p:spPr>
          <a:xfrm>
            <a:off x="5352787" y="1904234"/>
            <a:ext cx="6489509" cy="254835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Plain black shorts, plain white T-shirt.</a:t>
            </a:r>
          </a:p>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School jumper or black fleece</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football tops</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blades or studs trainers</a:t>
            </a:r>
            <a:endParaRPr dirty="0"/>
          </a:p>
        </p:txBody>
      </p:sp>
    </p:spTree>
    <p:extLst>
      <p:ext uri="{BB962C8B-B14F-4D97-AF65-F5344CB8AC3E}">
        <p14:creationId xmlns:p14="http://schemas.microsoft.com/office/powerpoint/2010/main" val="291685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65;p7">
            <a:extLst>
              <a:ext uri="{FF2B5EF4-FFF2-40B4-BE49-F238E27FC236}">
                <a16:creationId xmlns:a16="http://schemas.microsoft.com/office/drawing/2014/main" id="{4F3F7013-8071-7CF7-CAD4-FCD99E798325}"/>
              </a:ext>
            </a:extLst>
          </p:cNvPr>
          <p:cNvSpPr txBox="1">
            <a:spLocks noGrp="1"/>
          </p:cNvSpPr>
          <p:nvPr/>
        </p:nvSpPr>
        <p:spPr>
          <a:xfrm>
            <a:off x="972805" y="520266"/>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Things your child needs to bring</a:t>
            </a:r>
            <a:endParaRPr/>
          </a:p>
        </p:txBody>
      </p:sp>
      <p:sp>
        <p:nvSpPr>
          <p:cNvPr id="3" name="Google Shape;166;p7">
            <a:extLst>
              <a:ext uri="{FF2B5EF4-FFF2-40B4-BE49-F238E27FC236}">
                <a16:creationId xmlns:a16="http://schemas.microsoft.com/office/drawing/2014/main" id="{3251AAAE-8D19-A487-3E88-9979B927120E}"/>
              </a:ext>
            </a:extLst>
          </p:cNvPr>
          <p:cNvSpPr txBox="1">
            <a:spLocks noGrp="1"/>
          </p:cNvSpPr>
          <p:nvPr/>
        </p:nvSpPr>
        <p:spPr>
          <a:xfrm>
            <a:off x="968311" y="1830489"/>
            <a:ext cx="9543172" cy="4938948"/>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US" dirty="0"/>
              <a:t>Red book bag</a:t>
            </a:r>
          </a:p>
          <a:p>
            <a:pPr marL="304165" lvl="0" indent="-304165" algn="l" rtl="0">
              <a:lnSpc>
                <a:spcPct val="95000"/>
              </a:lnSpc>
              <a:spcBef>
                <a:spcPts val="1866"/>
              </a:spcBef>
              <a:spcAft>
                <a:spcPts val="0"/>
              </a:spcAft>
              <a:buSzPts val="2400"/>
              <a:buChar char="•"/>
            </a:pPr>
            <a:r>
              <a:rPr lang="en-GB" dirty="0"/>
              <a:t>All equipment will be provided. Please do not send in items from home.</a:t>
            </a:r>
            <a:endParaRPr dirty="0"/>
          </a:p>
          <a:p>
            <a:pPr marL="304165" lvl="0" indent="-304165" algn="l" rtl="0">
              <a:lnSpc>
                <a:spcPct val="95000"/>
              </a:lnSpc>
              <a:spcBef>
                <a:spcPts val="1866"/>
              </a:spcBef>
              <a:spcAft>
                <a:spcPts val="0"/>
              </a:spcAft>
              <a:buSzPts val="2400"/>
              <a:buChar char="•"/>
            </a:pPr>
            <a:r>
              <a:rPr lang="en-GB" dirty="0"/>
              <a:t>A named, filled water bottle from home every day.</a:t>
            </a:r>
          </a:p>
          <a:p>
            <a:pPr marL="304165" lvl="0" indent="-304165" algn="l" rtl="0">
              <a:lnSpc>
                <a:spcPct val="95000"/>
              </a:lnSpc>
              <a:spcBef>
                <a:spcPts val="1866"/>
              </a:spcBef>
              <a:spcAft>
                <a:spcPts val="0"/>
              </a:spcAft>
              <a:buSzPts val="2400"/>
              <a:buChar char="•"/>
            </a:pPr>
            <a:r>
              <a:rPr lang="en-GB" dirty="0"/>
              <a:t>Lunch box if pack lunch.</a:t>
            </a:r>
          </a:p>
          <a:p>
            <a:pPr marL="304165" indent="-304165">
              <a:buSzPts val="2400"/>
            </a:pPr>
            <a:r>
              <a:rPr lang="en-GB" dirty="0"/>
              <a:t>Please remember to order your child’s food on school grid.  If you forget they will be given a cheese roll.</a:t>
            </a:r>
            <a:endParaRPr/>
          </a:p>
        </p:txBody>
      </p:sp>
    </p:spTree>
    <p:extLst>
      <p:ext uri="{BB962C8B-B14F-4D97-AF65-F5344CB8AC3E}">
        <p14:creationId xmlns:p14="http://schemas.microsoft.com/office/powerpoint/2010/main" val="1493913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75;p8">
            <a:extLst>
              <a:ext uri="{FF2B5EF4-FFF2-40B4-BE49-F238E27FC236}">
                <a16:creationId xmlns:a16="http://schemas.microsoft.com/office/drawing/2014/main" id="{E5B6786F-8B68-8455-A6FA-D7572B40DC8C}"/>
              </a:ext>
            </a:extLst>
          </p:cNvPr>
          <p:cNvSpPr txBox="1">
            <a:spLocks noGrp="1"/>
          </p:cNvSpPr>
          <p:nvPr/>
        </p:nvSpPr>
        <p:spPr>
          <a:xfrm>
            <a:off x="382939" y="676588"/>
            <a:ext cx="8064896"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Attendance and Punctuality</a:t>
            </a:r>
            <a:endParaRPr/>
          </a:p>
        </p:txBody>
      </p:sp>
      <p:sp>
        <p:nvSpPr>
          <p:cNvPr id="3" name="Google Shape;176;p8">
            <a:extLst>
              <a:ext uri="{FF2B5EF4-FFF2-40B4-BE49-F238E27FC236}">
                <a16:creationId xmlns:a16="http://schemas.microsoft.com/office/drawing/2014/main" id="{FA1220F4-1557-489B-180D-889EA310F35C}"/>
              </a:ext>
            </a:extLst>
          </p:cNvPr>
          <p:cNvSpPr txBox="1">
            <a:spLocks noGrp="1"/>
          </p:cNvSpPr>
          <p:nvPr/>
        </p:nvSpPr>
        <p:spPr>
          <a:xfrm>
            <a:off x="494757" y="1969117"/>
            <a:ext cx="9344071" cy="4202091"/>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It is vital that you come to school every day and on time.</a:t>
            </a:r>
            <a:endParaRPr dirty="0"/>
          </a:p>
          <a:p>
            <a:pPr marL="304747" lvl="0" indent="-304747" algn="l" rtl="0">
              <a:lnSpc>
                <a:spcPct val="95000"/>
              </a:lnSpc>
              <a:spcBef>
                <a:spcPts val="1866"/>
              </a:spcBef>
              <a:spcAft>
                <a:spcPts val="0"/>
              </a:spcAft>
              <a:buSzPts val="2400"/>
              <a:buChar char="•"/>
            </a:pPr>
            <a:r>
              <a:rPr lang="en-US" dirty="0"/>
              <a:t>Doors open at 8.20am</a:t>
            </a:r>
            <a:endParaRPr dirty="0"/>
          </a:p>
          <a:p>
            <a:pPr marL="304747" lvl="0" indent="-304747" algn="l" rtl="0">
              <a:lnSpc>
                <a:spcPct val="95000"/>
              </a:lnSpc>
              <a:spcBef>
                <a:spcPts val="1866"/>
              </a:spcBef>
              <a:spcAft>
                <a:spcPts val="0"/>
              </a:spcAft>
              <a:buSzPts val="2400"/>
              <a:buChar char="•"/>
            </a:pPr>
            <a:r>
              <a:rPr lang="en-US" dirty="0"/>
              <a:t>They close at 8.30am and children will be working straight away.</a:t>
            </a:r>
            <a:endParaRPr dirty="0"/>
          </a:p>
          <a:p>
            <a:pPr marL="304747" lvl="0" indent="-152347" algn="l" rtl="0">
              <a:lnSpc>
                <a:spcPct val="95000"/>
              </a:lnSpc>
              <a:spcBef>
                <a:spcPts val="1866"/>
              </a:spcBef>
              <a:spcAft>
                <a:spcPts val="0"/>
              </a:spcAft>
              <a:buSzPts val="2400"/>
              <a:buNone/>
            </a:pPr>
            <a:endParaRPr dirty="0"/>
          </a:p>
          <a:p>
            <a:pPr marL="304747" lvl="0" indent="-304747" algn="l" rtl="0">
              <a:lnSpc>
                <a:spcPct val="95000"/>
              </a:lnSpc>
              <a:spcBef>
                <a:spcPts val="1866"/>
              </a:spcBef>
              <a:spcAft>
                <a:spcPts val="0"/>
              </a:spcAft>
              <a:buSzPts val="2400"/>
              <a:buChar char="•"/>
            </a:pPr>
            <a:r>
              <a:rPr lang="en-GB" dirty="0"/>
              <a:t>Please ensure you are collecting your children on time from the playground at 3pm.  Please do not come down to the door.</a:t>
            </a:r>
            <a:endParaRPr dirty="0"/>
          </a:p>
        </p:txBody>
      </p:sp>
    </p:spTree>
    <p:extLst>
      <p:ext uri="{BB962C8B-B14F-4D97-AF65-F5344CB8AC3E}">
        <p14:creationId xmlns:p14="http://schemas.microsoft.com/office/powerpoint/2010/main" val="2358643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81;g2fb1a80b5a5_1_0">
            <a:extLst>
              <a:ext uri="{FF2B5EF4-FFF2-40B4-BE49-F238E27FC236}">
                <a16:creationId xmlns:a16="http://schemas.microsoft.com/office/drawing/2014/main" id="{389E3558-4957-5671-CA4B-44BD622B7102}"/>
              </a:ext>
            </a:extLst>
          </p:cNvPr>
          <p:cNvSpPr txBox="1">
            <a:spLocks noGrp="1"/>
          </p:cNvSpPr>
          <p:nvPr/>
        </p:nvSpPr>
        <p:spPr>
          <a:xfrm>
            <a:off x="340010" y="676588"/>
            <a:ext cx="8064900" cy="13971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Curriculum</a:t>
            </a:r>
            <a:endParaRPr/>
          </a:p>
        </p:txBody>
      </p:sp>
      <p:sp>
        <p:nvSpPr>
          <p:cNvPr id="3" name="Google Shape;182;g2fb1a80b5a5_1_0">
            <a:extLst>
              <a:ext uri="{FF2B5EF4-FFF2-40B4-BE49-F238E27FC236}">
                <a16:creationId xmlns:a16="http://schemas.microsoft.com/office/drawing/2014/main" id="{4F03033D-486D-A499-DFD2-F7AA328930CC}"/>
              </a:ext>
            </a:extLst>
          </p:cNvPr>
          <p:cNvSpPr txBox="1">
            <a:spLocks noGrp="1"/>
          </p:cNvSpPr>
          <p:nvPr/>
        </p:nvSpPr>
        <p:spPr>
          <a:xfrm>
            <a:off x="344504" y="2076442"/>
            <a:ext cx="9505200" cy="4470300"/>
          </a:xfrm>
          <a:prstGeom prst="rect">
            <a:avLst/>
          </a:prstGeom>
          <a:noFill/>
          <a:ln>
            <a:noFill/>
          </a:ln>
        </p:spPr>
        <p:txBody>
          <a:bodyPr spcFirstLastPara="1" wrap="square" lIns="121875" tIns="60925" rIns="121875" bIns="60925" anchor="t" anchorCtr="0">
            <a:normAutofit lnSpcReduction="10000"/>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1866"/>
              </a:spcBef>
              <a:spcAft>
                <a:spcPts val="0"/>
              </a:spcAft>
              <a:buSzPts val="2400"/>
              <a:buChar char="•"/>
            </a:pPr>
            <a:r>
              <a:rPr lang="en-GB" dirty="0"/>
              <a:t>In History and Geography this term we will be learning about our local area and Hemel Hempstead.</a:t>
            </a:r>
          </a:p>
          <a:p>
            <a:pPr marL="304165" lvl="0" indent="-304165" algn="l" rtl="0">
              <a:lnSpc>
                <a:spcPct val="95000"/>
              </a:lnSpc>
              <a:spcBef>
                <a:spcPts val="1866"/>
              </a:spcBef>
              <a:spcAft>
                <a:spcPts val="0"/>
              </a:spcAft>
              <a:buSzPts val="2400"/>
              <a:buChar char="•"/>
            </a:pPr>
            <a:r>
              <a:rPr lang="en-GB" dirty="0"/>
              <a:t>In art we will be using sketching techniques, looking at famous sketches by Leonardo Da Vinci and recreating some of his famous work. </a:t>
            </a:r>
          </a:p>
          <a:p>
            <a:pPr marL="304165" lvl="0" indent="-304165" algn="l" rtl="0">
              <a:lnSpc>
                <a:spcPct val="95000"/>
              </a:lnSpc>
              <a:spcBef>
                <a:spcPts val="1866"/>
              </a:spcBef>
              <a:spcAft>
                <a:spcPts val="0"/>
              </a:spcAft>
              <a:buSzPts val="2400"/>
              <a:buChar char="•"/>
            </a:pPr>
            <a:r>
              <a:rPr lang="en-GB" dirty="0"/>
              <a:t>In science we are learning about animals, including humans. We will specifically be looking at movement and feeding (i.e. healthy eating).</a:t>
            </a:r>
          </a:p>
          <a:p>
            <a:pPr marL="304165" indent="-304165">
              <a:buSzPts val="2400"/>
            </a:pPr>
            <a:r>
              <a:rPr lang="en-GB" dirty="0"/>
              <a:t>In DT will be exploring </a:t>
            </a:r>
            <a:r>
              <a:rPr lang="en-GB" dirty="0" err="1"/>
              <a:t>mehanisms</a:t>
            </a:r>
            <a:r>
              <a:rPr lang="en-GB" dirty="0"/>
              <a:t>, specifically pneumatic toys. We will be making our own pneumatic toy.</a:t>
            </a:r>
          </a:p>
        </p:txBody>
      </p:sp>
      <p:pic>
        <p:nvPicPr>
          <p:cNvPr id="1026" name="Picture 2" descr="KS2 Pneumatics: DT Lesson Plans &amp; Demo Videos">
            <a:extLst>
              <a:ext uri="{FF2B5EF4-FFF2-40B4-BE49-F238E27FC236}">
                <a16:creationId xmlns:a16="http://schemas.microsoft.com/office/drawing/2014/main" id="{D902D22F-0AE7-AE85-4ED9-DE89FBF1FD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736" r="22663"/>
          <a:stretch/>
        </p:blipFill>
        <p:spPr bwMode="auto">
          <a:xfrm>
            <a:off x="9759831" y="4528457"/>
            <a:ext cx="2212303" cy="218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901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608</Words>
  <Application>Microsoft Office PowerPoint</Application>
  <PresentationFormat>Widescreen</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Molly Delmar</cp:lastModifiedBy>
  <cp:revision>128</cp:revision>
  <dcterms:created xsi:type="dcterms:W3CDTF">2013-07-15T20:26:40Z</dcterms:created>
  <dcterms:modified xsi:type="dcterms:W3CDTF">2024-09-06T17:19:38Z</dcterms:modified>
</cp:coreProperties>
</file>