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0" r:id="rId3"/>
    <p:sldId id="257" r:id="rId4"/>
    <p:sldId id="258" r:id="rId5"/>
    <p:sldId id="259" r:id="rId6"/>
    <p:sldId id="260" r:id="rId7"/>
    <p:sldId id="262" r:id="rId8"/>
    <p:sldId id="261" r:id="rId9"/>
    <p:sldId id="263" r:id="rId10"/>
    <p:sldId id="264" r:id="rId11"/>
    <p:sldId id="271" r:id="rId12"/>
    <p:sldId id="265" r:id="rId13"/>
    <p:sldId id="266" r:id="rId14"/>
    <p:sldId id="268"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999140-B3C8-F3E1-92E4-EBA7D9ACA7BA}" v="180" dt="2024-09-03T15:29:34.4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5" autoAdjust="0"/>
    <p:restoredTop sz="94660"/>
  </p:normalViewPr>
  <p:slideViewPr>
    <p:cSldViewPr snapToGrid="0">
      <p:cViewPr varScale="1">
        <p:scale>
          <a:sx n="110" d="100"/>
          <a:sy n="110" d="100"/>
        </p:scale>
        <p:origin x="3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204CD7-83DE-45C8-8C15-9C7033972934}" type="datetimeFigureOut">
              <a:t>9/12/24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4959F6-97E6-40BB-A1B4-B35C6913D8FF}" type="slidenum">
              <a:t>‹#›</a:t>
            </a:fld>
            <a:endParaRPr lang="en-US"/>
          </a:p>
        </p:txBody>
      </p:sp>
    </p:spTree>
    <p:extLst>
      <p:ext uri="{BB962C8B-B14F-4D97-AF65-F5344CB8AC3E}">
        <p14:creationId xmlns:p14="http://schemas.microsoft.com/office/powerpoint/2010/main" val="2331574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9/12/24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red square with a white border&#10;&#10;Description automatically generated">
            <a:extLst>
              <a:ext uri="{FF2B5EF4-FFF2-40B4-BE49-F238E27FC236}">
                <a16:creationId xmlns:a16="http://schemas.microsoft.com/office/drawing/2014/main" id="{A4337BA0-D36B-241D-01D9-41426FB2C48D}"/>
              </a:ext>
            </a:extLst>
          </p:cNvPr>
          <p:cNvPicPr>
            <a:picLocks noChangeAspect="1"/>
          </p:cNvPicPr>
          <p:nvPr/>
        </p:nvPicPr>
        <p:blipFill>
          <a:blip r:embed="rId2"/>
          <a:stretch>
            <a:fillRect/>
          </a:stretch>
        </p:blipFill>
        <p:spPr>
          <a:xfrm>
            <a:off x="0" y="-3402"/>
            <a:ext cx="12192000" cy="638175"/>
          </a:xfrm>
          <a:prstGeom prst="rect">
            <a:avLst/>
          </a:prstGeom>
        </p:spPr>
      </p:pic>
      <p:pic>
        <p:nvPicPr>
          <p:cNvPr id="5" name="Picture 4" descr="A black background with red text&#10;&#10;Description automatically generated">
            <a:extLst>
              <a:ext uri="{FF2B5EF4-FFF2-40B4-BE49-F238E27FC236}">
                <a16:creationId xmlns:a16="http://schemas.microsoft.com/office/drawing/2014/main" id="{7568C36F-711E-CD67-B80C-430F23062CF0}"/>
              </a:ext>
            </a:extLst>
          </p:cNvPr>
          <p:cNvPicPr>
            <a:picLocks noChangeAspect="1"/>
          </p:cNvPicPr>
          <p:nvPr/>
        </p:nvPicPr>
        <p:blipFill>
          <a:blip r:embed="rId3"/>
          <a:stretch>
            <a:fillRect/>
          </a:stretch>
        </p:blipFill>
        <p:spPr>
          <a:xfrm>
            <a:off x="938213" y="1511073"/>
            <a:ext cx="10054317" cy="1506310"/>
          </a:xfrm>
          <a:prstGeom prst="rect">
            <a:avLst/>
          </a:prstGeom>
        </p:spPr>
      </p:pic>
      <p:sp>
        <p:nvSpPr>
          <p:cNvPr id="6" name="Google Shape;104;p1">
            <a:extLst>
              <a:ext uri="{FF2B5EF4-FFF2-40B4-BE49-F238E27FC236}">
                <a16:creationId xmlns:a16="http://schemas.microsoft.com/office/drawing/2014/main" id="{7C940E06-8E25-ED51-A3F0-0C999099CBAD}"/>
              </a:ext>
            </a:extLst>
          </p:cNvPr>
          <p:cNvSpPr txBox="1">
            <a:spLocks noGrp="1"/>
          </p:cNvSpPr>
          <p:nvPr/>
        </p:nvSpPr>
        <p:spPr>
          <a:xfrm>
            <a:off x="2464557" y="3816798"/>
            <a:ext cx="7008574" cy="1646037"/>
          </a:xfrm>
          <a:prstGeom prst="rect">
            <a:avLst/>
          </a:prstGeom>
          <a:noFill/>
          <a:ln>
            <a:noFill/>
          </a:ln>
        </p:spPr>
        <p:txBody>
          <a:bodyPr spcFirstLastPara="1" wrap="square" lIns="121875" tIns="60925" rIns="121875" bIns="60925" anchor="b" anchorCtr="0">
            <a:normAutofit lnSpcReduction="1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2"/>
              </a:buClr>
              <a:buSzPts val="5400"/>
              <a:buFont typeface="Century Gothic"/>
              <a:buNone/>
              <a:defRPr sz="54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ctr" rtl="0">
              <a:lnSpc>
                <a:spcPct val="90000"/>
              </a:lnSpc>
              <a:spcBef>
                <a:spcPts val="0"/>
              </a:spcBef>
              <a:spcAft>
                <a:spcPts val="0"/>
              </a:spcAft>
              <a:buClr>
                <a:schemeClr val="dk2"/>
              </a:buClr>
              <a:buSzPts val="5400"/>
              <a:buFont typeface="Century Gothic"/>
              <a:buNone/>
            </a:pPr>
            <a:r>
              <a:rPr lang="en-GB" sz="2800" dirty="0">
                <a:latin typeface="Calibri"/>
              </a:rPr>
              <a:t>Meet the teacher </a:t>
            </a:r>
            <a:br>
              <a:rPr lang="en-GB" sz="2800" dirty="0">
                <a:latin typeface="Calibri"/>
              </a:rPr>
            </a:br>
            <a:r>
              <a:rPr lang="en-GB" sz="2800" dirty="0">
                <a:latin typeface="Calibri"/>
              </a:rPr>
              <a:t>2024-25</a:t>
            </a:r>
          </a:p>
          <a:p>
            <a:pPr algn="ctr"/>
            <a:endParaRPr lang="en-GB" sz="2800" dirty="0">
              <a:latin typeface="Calibri"/>
            </a:endParaRPr>
          </a:p>
          <a:p>
            <a:pPr algn="ctr"/>
            <a:r>
              <a:rPr lang="en-GB" sz="2800" dirty="0">
                <a:latin typeface="Calibri"/>
              </a:rPr>
              <a:t>Willow Year 3/4</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81;g2fb1a80b5a5_1_0">
            <a:extLst>
              <a:ext uri="{FF2B5EF4-FFF2-40B4-BE49-F238E27FC236}">
                <a16:creationId xmlns:a16="http://schemas.microsoft.com/office/drawing/2014/main" id="{389E3558-4957-5671-CA4B-44BD622B7102}"/>
              </a:ext>
            </a:extLst>
          </p:cNvPr>
          <p:cNvSpPr txBox="1">
            <a:spLocks noGrp="1"/>
          </p:cNvSpPr>
          <p:nvPr/>
        </p:nvSpPr>
        <p:spPr>
          <a:xfrm>
            <a:off x="340010" y="676588"/>
            <a:ext cx="8064900" cy="13971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Curriculum</a:t>
            </a:r>
            <a:endParaRPr/>
          </a:p>
        </p:txBody>
      </p:sp>
      <p:sp>
        <p:nvSpPr>
          <p:cNvPr id="3" name="Google Shape;182;g2fb1a80b5a5_1_0">
            <a:extLst>
              <a:ext uri="{FF2B5EF4-FFF2-40B4-BE49-F238E27FC236}">
                <a16:creationId xmlns:a16="http://schemas.microsoft.com/office/drawing/2014/main" id="{4F03033D-486D-A499-DFD2-F7AA328930CC}"/>
              </a:ext>
            </a:extLst>
          </p:cNvPr>
          <p:cNvSpPr txBox="1">
            <a:spLocks noGrp="1"/>
          </p:cNvSpPr>
          <p:nvPr/>
        </p:nvSpPr>
        <p:spPr>
          <a:xfrm>
            <a:off x="344503" y="2076442"/>
            <a:ext cx="11727891" cy="4470300"/>
          </a:xfrm>
          <a:prstGeom prst="rect">
            <a:avLst/>
          </a:prstGeom>
          <a:noFill/>
          <a:ln>
            <a:noFill/>
          </a:ln>
        </p:spPr>
        <p:txBody>
          <a:bodyPr spcFirstLastPara="1" wrap="square" lIns="121875" tIns="60925" rIns="121875" bIns="60925" anchor="t" anchorCtr="0">
            <a:normAutofit fontScale="92500" lnSpcReduction="10000"/>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indent="-304165">
              <a:buSzPts val="2400"/>
            </a:pPr>
            <a:r>
              <a:rPr lang="en-GB" dirty="0"/>
              <a:t>In science our focus is on ‘Movement and Feeding’. We will look at nutrition and eating a balance diet, what animals eat and skeletons, bones and muscles. </a:t>
            </a:r>
          </a:p>
          <a:p>
            <a:pPr marL="304165" lvl="0" indent="-304165" algn="l" rtl="0">
              <a:lnSpc>
                <a:spcPct val="95000"/>
              </a:lnSpc>
              <a:spcBef>
                <a:spcPts val="1866"/>
              </a:spcBef>
              <a:spcAft>
                <a:spcPts val="0"/>
              </a:spcAft>
              <a:buSzPts val="2400"/>
              <a:buChar char="•"/>
            </a:pPr>
            <a:r>
              <a:rPr lang="en-GB" dirty="0"/>
              <a:t>In history this term we will be learning all about Hemel Hempstead and how it has changed over time. </a:t>
            </a:r>
          </a:p>
          <a:p>
            <a:pPr marL="304165" lvl="0" indent="-304165" algn="l" rtl="0">
              <a:lnSpc>
                <a:spcPct val="95000"/>
              </a:lnSpc>
              <a:spcBef>
                <a:spcPts val="1866"/>
              </a:spcBef>
              <a:spcAft>
                <a:spcPts val="0"/>
              </a:spcAft>
              <a:buSzPts val="2400"/>
              <a:buChar char="•"/>
            </a:pPr>
            <a:r>
              <a:rPr lang="en-GB" dirty="0"/>
              <a:t>In art we will be creating observational drawings and portraits, looking at the artist Leonardo Da Vinci and some of his work. We will be using sketching pencils to focus on skills such as shading, line and texture.</a:t>
            </a:r>
          </a:p>
          <a:p>
            <a:pPr marL="304165" lvl="0" indent="-304165" algn="l" rtl="0">
              <a:lnSpc>
                <a:spcPct val="95000"/>
              </a:lnSpc>
              <a:spcBef>
                <a:spcPts val="1866"/>
              </a:spcBef>
              <a:spcAft>
                <a:spcPts val="0"/>
              </a:spcAft>
              <a:buSzPts val="2400"/>
              <a:buChar char="•"/>
            </a:pPr>
            <a:r>
              <a:rPr lang="en-GB" dirty="0"/>
              <a:t>In PE we will focus on hockey and gymnastics.</a:t>
            </a:r>
          </a:p>
          <a:p>
            <a:pPr marL="304165" lvl="0" indent="-304165" algn="l" rtl="0">
              <a:lnSpc>
                <a:spcPct val="95000"/>
              </a:lnSpc>
              <a:spcBef>
                <a:spcPts val="1866"/>
              </a:spcBef>
              <a:spcAft>
                <a:spcPts val="0"/>
              </a:spcAft>
              <a:buSzPts val="2400"/>
              <a:buChar char="•"/>
            </a:pPr>
            <a:r>
              <a:rPr lang="en-GB" dirty="0"/>
              <a:t>In computing we will look at computing systems and networks and creating media.</a:t>
            </a:r>
          </a:p>
          <a:p>
            <a:pPr marL="304165" lvl="0" indent="-304165" algn="l" rtl="0">
              <a:lnSpc>
                <a:spcPct val="95000"/>
              </a:lnSpc>
              <a:spcBef>
                <a:spcPts val="1866"/>
              </a:spcBef>
              <a:spcAft>
                <a:spcPts val="0"/>
              </a:spcAft>
              <a:buSzPts val="2400"/>
              <a:buChar char="•"/>
            </a:pPr>
            <a:endParaRPr lang="en-GB" dirty="0"/>
          </a:p>
        </p:txBody>
      </p:sp>
    </p:spTree>
    <p:extLst>
      <p:ext uri="{BB962C8B-B14F-4D97-AF65-F5344CB8AC3E}">
        <p14:creationId xmlns:p14="http://schemas.microsoft.com/office/powerpoint/2010/main" val="869901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81;g2fb1a80b5a5_1_0">
            <a:extLst>
              <a:ext uri="{FF2B5EF4-FFF2-40B4-BE49-F238E27FC236}">
                <a16:creationId xmlns:a16="http://schemas.microsoft.com/office/drawing/2014/main" id="{389E3558-4957-5671-CA4B-44BD622B7102}"/>
              </a:ext>
            </a:extLst>
          </p:cNvPr>
          <p:cNvSpPr txBox="1">
            <a:spLocks noGrp="1"/>
          </p:cNvSpPr>
          <p:nvPr/>
        </p:nvSpPr>
        <p:spPr>
          <a:xfrm>
            <a:off x="340010" y="676588"/>
            <a:ext cx="8064900" cy="13971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Curriculum</a:t>
            </a:r>
            <a:endParaRPr/>
          </a:p>
        </p:txBody>
      </p:sp>
      <p:sp>
        <p:nvSpPr>
          <p:cNvPr id="3" name="Google Shape;182;g2fb1a80b5a5_1_0">
            <a:extLst>
              <a:ext uri="{FF2B5EF4-FFF2-40B4-BE49-F238E27FC236}">
                <a16:creationId xmlns:a16="http://schemas.microsoft.com/office/drawing/2014/main" id="{4F03033D-486D-A499-DFD2-F7AA328930CC}"/>
              </a:ext>
            </a:extLst>
          </p:cNvPr>
          <p:cNvSpPr txBox="1">
            <a:spLocks noGrp="1"/>
          </p:cNvSpPr>
          <p:nvPr/>
        </p:nvSpPr>
        <p:spPr>
          <a:xfrm>
            <a:off x="344503" y="2076442"/>
            <a:ext cx="11727891" cy="4470300"/>
          </a:xfrm>
          <a:prstGeom prst="rect">
            <a:avLst/>
          </a:prstGeom>
          <a:noFill/>
          <a:ln>
            <a:noFill/>
          </a:ln>
        </p:spPr>
        <p:txBody>
          <a:bodyPr spcFirstLastPara="1" wrap="square" lIns="121875" tIns="60925" rIns="121875" bIns="60925" anchor="t" anchorCtr="0">
            <a:normAutofit lnSpcReduction="10000"/>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1866"/>
              </a:spcBef>
              <a:spcAft>
                <a:spcPts val="0"/>
              </a:spcAft>
              <a:buSzPts val="2400"/>
              <a:buChar char="•"/>
            </a:pPr>
            <a:r>
              <a:rPr lang="en-GB" dirty="0"/>
              <a:t>In French we will be learning to describe ourselves and others in class.</a:t>
            </a:r>
          </a:p>
          <a:p>
            <a:pPr marL="304165" lvl="0" indent="-304165" algn="l" rtl="0">
              <a:lnSpc>
                <a:spcPct val="95000"/>
              </a:lnSpc>
              <a:spcBef>
                <a:spcPts val="1866"/>
              </a:spcBef>
              <a:spcAft>
                <a:spcPts val="0"/>
              </a:spcAft>
              <a:buSzPts val="2400"/>
              <a:buChar char="•"/>
            </a:pPr>
            <a:r>
              <a:rPr lang="en-GB" dirty="0"/>
              <a:t>In music we will be learning to listen and appraise music, sing and play tuned instruments.</a:t>
            </a:r>
          </a:p>
          <a:p>
            <a:pPr marL="304165" lvl="0" indent="-304165" algn="l" rtl="0">
              <a:lnSpc>
                <a:spcPct val="95000"/>
              </a:lnSpc>
              <a:spcBef>
                <a:spcPts val="1866"/>
              </a:spcBef>
              <a:spcAft>
                <a:spcPts val="0"/>
              </a:spcAft>
              <a:buSzPts val="2400"/>
              <a:buChar char="•"/>
            </a:pPr>
            <a:r>
              <a:rPr lang="en-GB" dirty="0"/>
              <a:t>In RE this term, we will be looking at Christianity and Islam.</a:t>
            </a:r>
          </a:p>
          <a:p>
            <a:pPr marL="304165" lvl="0" indent="-304165" algn="l" rtl="0">
              <a:lnSpc>
                <a:spcPct val="95000"/>
              </a:lnSpc>
              <a:spcBef>
                <a:spcPts val="1866"/>
              </a:spcBef>
              <a:spcAft>
                <a:spcPts val="0"/>
              </a:spcAft>
              <a:buSzPts val="2400"/>
              <a:buChar char="•"/>
            </a:pPr>
            <a:r>
              <a:rPr lang="en-GB" dirty="0"/>
              <a:t>In PSHE we will look at ‘Being me in my world’ focusing on helping others, our school community and everyone’s right to learn.</a:t>
            </a:r>
          </a:p>
          <a:p>
            <a:pPr marL="304165" indent="-304165">
              <a:buSzPts val="2400"/>
            </a:pPr>
            <a:r>
              <a:rPr lang="en-GB" dirty="0"/>
              <a:t>In DT we will be looking at mechanisms and making pneumatic toys.</a:t>
            </a:r>
          </a:p>
          <a:p>
            <a:pPr marL="304165" lvl="0" indent="-304165" algn="l" rtl="0">
              <a:lnSpc>
                <a:spcPct val="95000"/>
              </a:lnSpc>
              <a:spcBef>
                <a:spcPts val="1866"/>
              </a:spcBef>
              <a:spcAft>
                <a:spcPts val="0"/>
              </a:spcAft>
              <a:buSzPts val="2400"/>
              <a:buChar char="•"/>
            </a:pPr>
            <a:r>
              <a:rPr lang="en-GB" dirty="0"/>
              <a:t>In Geography we will be looking at our town carrying out fieldwork and observations, looking at human and physical features and maps.</a:t>
            </a:r>
          </a:p>
          <a:p>
            <a:pPr marL="304165" lvl="0" indent="-304165" algn="l" rtl="0">
              <a:lnSpc>
                <a:spcPct val="95000"/>
              </a:lnSpc>
              <a:spcBef>
                <a:spcPts val="1866"/>
              </a:spcBef>
              <a:spcAft>
                <a:spcPts val="0"/>
              </a:spcAft>
              <a:buSzPts val="2400"/>
              <a:buChar char="•"/>
            </a:pPr>
            <a:endParaRPr lang="en-GB" dirty="0"/>
          </a:p>
        </p:txBody>
      </p:sp>
    </p:spTree>
    <p:extLst>
      <p:ext uri="{BB962C8B-B14F-4D97-AF65-F5344CB8AC3E}">
        <p14:creationId xmlns:p14="http://schemas.microsoft.com/office/powerpoint/2010/main" val="4230232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7" name="Google Shape;187;p9">
            <a:extLst>
              <a:ext uri="{FF2B5EF4-FFF2-40B4-BE49-F238E27FC236}">
                <a16:creationId xmlns:a16="http://schemas.microsoft.com/office/drawing/2014/main" id="{D9A5EB72-DF2F-5953-672E-1273D2B60984}"/>
              </a:ext>
            </a:extLst>
          </p:cNvPr>
          <p:cNvSpPr txBox="1">
            <a:spLocks noGrp="1"/>
          </p:cNvSpPr>
          <p:nvPr/>
        </p:nvSpPr>
        <p:spPr>
          <a:xfrm>
            <a:off x="698746" y="559158"/>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Reading</a:t>
            </a:r>
            <a:endParaRPr/>
          </a:p>
        </p:txBody>
      </p:sp>
      <p:sp>
        <p:nvSpPr>
          <p:cNvPr id="8" name="Google Shape;188;p9">
            <a:extLst>
              <a:ext uri="{FF2B5EF4-FFF2-40B4-BE49-F238E27FC236}">
                <a16:creationId xmlns:a16="http://schemas.microsoft.com/office/drawing/2014/main" id="{35B5C99A-50F3-1C89-CD74-E988F3AD642A}"/>
              </a:ext>
            </a:extLst>
          </p:cNvPr>
          <p:cNvSpPr txBox="1">
            <a:spLocks noGrp="1"/>
          </p:cNvSpPr>
          <p:nvPr/>
        </p:nvSpPr>
        <p:spPr>
          <a:xfrm>
            <a:off x="358356" y="1956158"/>
            <a:ext cx="9145016"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r>
              <a:rPr lang="en-GB" dirty="0"/>
              <a:t>You will be expected to read for at least </a:t>
            </a:r>
            <a:r>
              <a:rPr lang="en-GB" dirty="0">
                <a:highlight>
                  <a:srgbClr val="FFFF00"/>
                </a:highlight>
              </a:rPr>
              <a:t>20</a:t>
            </a:r>
            <a:r>
              <a:rPr lang="en-GB" dirty="0"/>
              <a:t> minutes at least three times a week, but ideally every day.  This should be their banded reading book. </a:t>
            </a:r>
            <a:endParaRPr dirty="0"/>
          </a:p>
          <a:p>
            <a:pPr marL="304747" lvl="0" indent="-304747" algn="l" rtl="0">
              <a:lnSpc>
                <a:spcPct val="95000"/>
              </a:lnSpc>
              <a:spcBef>
                <a:spcPts val="1866"/>
              </a:spcBef>
              <a:spcAft>
                <a:spcPts val="0"/>
              </a:spcAft>
              <a:buSzPts val="2400"/>
              <a:buChar char="•"/>
            </a:pPr>
            <a:r>
              <a:rPr lang="en-GB" dirty="0"/>
              <a:t>An adult needs to fill in their reading record every </a:t>
            </a:r>
            <a:r>
              <a:rPr lang="en-US" dirty="0"/>
              <a:t>time they read with any words they found difficult, the page they read to and sign it.</a:t>
            </a:r>
            <a:endParaRPr dirty="0"/>
          </a:p>
          <a:p>
            <a:pPr marL="304747" lvl="0" indent="-304747" algn="l" rtl="0">
              <a:lnSpc>
                <a:spcPct val="95000"/>
              </a:lnSpc>
              <a:spcBef>
                <a:spcPts val="1866"/>
              </a:spcBef>
              <a:spcAft>
                <a:spcPts val="0"/>
              </a:spcAft>
              <a:buSzPts val="2400"/>
              <a:buChar char="•"/>
            </a:pPr>
            <a:r>
              <a:rPr lang="en-GB" dirty="0"/>
              <a:t>Children’s book bands are determined upon performance in class and on assessments. </a:t>
            </a:r>
          </a:p>
          <a:p>
            <a:pPr marL="304747" lvl="0" indent="-304747" algn="l" rtl="0">
              <a:lnSpc>
                <a:spcPct val="95000"/>
              </a:lnSpc>
              <a:spcBef>
                <a:spcPts val="1866"/>
              </a:spcBef>
              <a:spcAft>
                <a:spcPts val="0"/>
              </a:spcAft>
              <a:buSzPts val="2400"/>
              <a:buChar char="•"/>
            </a:pPr>
            <a:r>
              <a:rPr lang="en-GB" dirty="0"/>
              <a:t>Books will be changed at the discretion of the class staff as children need to be able to read the book fluently first.</a:t>
            </a:r>
            <a:endParaRPr dirty="0"/>
          </a:p>
        </p:txBody>
      </p:sp>
    </p:spTree>
    <p:extLst>
      <p:ext uri="{BB962C8B-B14F-4D97-AF65-F5344CB8AC3E}">
        <p14:creationId xmlns:p14="http://schemas.microsoft.com/office/powerpoint/2010/main" val="50010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94;p10">
            <a:extLst>
              <a:ext uri="{FF2B5EF4-FFF2-40B4-BE49-F238E27FC236}">
                <a16:creationId xmlns:a16="http://schemas.microsoft.com/office/drawing/2014/main" id="{A72B5708-8B0F-B16C-3A57-2FA71436C96F}"/>
              </a:ext>
            </a:extLst>
          </p:cNvPr>
          <p:cNvSpPr txBox="1">
            <a:spLocks noGrp="1"/>
          </p:cNvSpPr>
          <p:nvPr/>
        </p:nvSpPr>
        <p:spPr>
          <a:xfrm>
            <a:off x="580689" y="677214"/>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dirty="0"/>
              <a:t>Home Learning</a:t>
            </a:r>
            <a:endParaRPr dirty="0"/>
          </a:p>
        </p:txBody>
      </p:sp>
      <p:sp>
        <p:nvSpPr>
          <p:cNvPr id="3" name="Google Shape;195;p10">
            <a:extLst>
              <a:ext uri="{FF2B5EF4-FFF2-40B4-BE49-F238E27FC236}">
                <a16:creationId xmlns:a16="http://schemas.microsoft.com/office/drawing/2014/main" id="{7AF452D7-846C-87A1-E401-1E52F46ACF7B}"/>
              </a:ext>
            </a:extLst>
          </p:cNvPr>
          <p:cNvSpPr txBox="1">
            <a:spLocks noGrp="1"/>
          </p:cNvSpPr>
          <p:nvPr/>
        </p:nvSpPr>
        <p:spPr>
          <a:xfrm>
            <a:off x="389810" y="2195326"/>
            <a:ext cx="10823715" cy="4836120"/>
          </a:xfrm>
          <a:prstGeom prst="rect">
            <a:avLst/>
          </a:prstGeom>
          <a:noFill/>
          <a:ln>
            <a:noFill/>
          </a:ln>
        </p:spPr>
        <p:txBody>
          <a:bodyPr spcFirstLastPara="1" wrap="square" lIns="121875" tIns="60925" rIns="121875" bIns="60925" anchor="t" anchorCtr="0">
            <a:normAutofit fontScale="92500" lnSpcReduction="20000"/>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ct val="100000"/>
              <a:buChar char="•"/>
            </a:pPr>
            <a:r>
              <a:rPr lang="en-GB" sz="2000" dirty="0"/>
              <a:t>Reading – Banded Books. Reading is an important part of the curriculum and enriches all other areas, supporting writing, extending vocabulary, improving fluency and should be seen as a priority. I would encourage reading to be completed daily and if the children read at least 3 times a week, they will get a hole punched in their punch cards. Once the children have completed this 10 times, they will be able to choose a prize.</a:t>
            </a:r>
            <a:endParaRPr sz="2000" dirty="0"/>
          </a:p>
          <a:p>
            <a:pPr marL="304747" lvl="0" indent="-304747" algn="l" rtl="0">
              <a:lnSpc>
                <a:spcPct val="95000"/>
              </a:lnSpc>
              <a:spcBef>
                <a:spcPts val="1866"/>
              </a:spcBef>
              <a:spcAft>
                <a:spcPts val="0"/>
              </a:spcAft>
              <a:buSzPct val="100000"/>
              <a:buChar char="•"/>
            </a:pPr>
            <a:r>
              <a:rPr lang="en-US" sz="2000" dirty="0"/>
              <a:t>Times Tables Rock Stars – Children will be set times tables to learn and should practice regularly. The year 4 children will have the Multiplication Tables check in June. </a:t>
            </a:r>
            <a:r>
              <a:rPr lang="en-GB" sz="2000" b="0" i="0" u="none" strike="noStrike" dirty="0">
                <a:solidFill>
                  <a:schemeClr val="tx1"/>
                </a:solidFill>
                <a:effectLst/>
                <a:highlight>
                  <a:srgbClr val="FFFFFF"/>
                </a:highlight>
                <a:latin typeface="Montserrat" pitchFamily="2" charset="77"/>
              </a:rPr>
              <a:t>The purpose is to ensure the times tables knowledge is at the expected level</a:t>
            </a:r>
            <a:r>
              <a:rPr lang="en-US" sz="2000" b="0" i="0" u="none" strike="noStrike" dirty="0">
                <a:solidFill>
                  <a:schemeClr val="tx1"/>
                </a:solidFill>
                <a:effectLst/>
                <a:highlight>
                  <a:srgbClr val="FFFFFF"/>
                </a:highlight>
                <a:latin typeface="Montserrat" pitchFamily="2" charset="77"/>
              </a:rPr>
              <a:t>. </a:t>
            </a:r>
            <a:r>
              <a:rPr lang="en-GB" sz="2000" b="0" i="0" u="none" strike="noStrike" dirty="0">
                <a:solidFill>
                  <a:schemeClr val="tx1"/>
                </a:solidFill>
                <a:effectLst/>
                <a:highlight>
                  <a:srgbClr val="FFFFFF"/>
                </a:highlight>
                <a:latin typeface="Montserrat" pitchFamily="2" charset="77"/>
              </a:rPr>
              <a:t>The Multiplication Times Tables Check is an online test where the pupils are asked 25 questions on times tables 2 to 12. For every question, you have 6 seconds to answer, and in between the questions, there is a 3-second rest. Questions about the 6, 7, 8, 9, and 12 times table come up more often. The questions are generated randomly.</a:t>
            </a:r>
          </a:p>
          <a:p>
            <a:pPr marL="304747" lvl="0" indent="-304747" algn="l" rtl="0">
              <a:lnSpc>
                <a:spcPct val="95000"/>
              </a:lnSpc>
              <a:spcBef>
                <a:spcPts val="1866"/>
              </a:spcBef>
              <a:spcAft>
                <a:spcPts val="0"/>
              </a:spcAft>
              <a:buSzPct val="100000"/>
              <a:buChar char="•"/>
            </a:pPr>
            <a:r>
              <a:rPr lang="en-GB" sz="2000" dirty="0"/>
              <a:t>Weekly spellings will be given out based on the weekly spelling rules alongside some of the common exception words. These will be given out each week on a Friday and the children will be tested the following Friday.</a:t>
            </a:r>
          </a:p>
          <a:p>
            <a:pPr marL="304747" lvl="0" indent="-304747" algn="l" rtl="0">
              <a:lnSpc>
                <a:spcPct val="95000"/>
              </a:lnSpc>
              <a:spcBef>
                <a:spcPts val="1866"/>
              </a:spcBef>
              <a:spcAft>
                <a:spcPts val="0"/>
              </a:spcAft>
              <a:buSzPct val="100000"/>
              <a:buChar char="•"/>
            </a:pPr>
            <a:r>
              <a:rPr lang="en-GB" sz="2000" dirty="0"/>
              <a:t>Additional homework may be given out on occasions to support other areas of the curriculum.</a:t>
            </a:r>
          </a:p>
        </p:txBody>
      </p:sp>
    </p:spTree>
    <p:extLst>
      <p:ext uri="{BB962C8B-B14F-4D97-AF65-F5344CB8AC3E}">
        <p14:creationId xmlns:p14="http://schemas.microsoft.com/office/powerpoint/2010/main" val="2521468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211;p12">
            <a:extLst>
              <a:ext uri="{FF2B5EF4-FFF2-40B4-BE49-F238E27FC236}">
                <a16:creationId xmlns:a16="http://schemas.microsoft.com/office/drawing/2014/main" id="{11733490-51A8-E6F9-1FF4-673C4BFE896C}"/>
              </a:ext>
            </a:extLst>
          </p:cNvPr>
          <p:cNvSpPr txBox="1">
            <a:spLocks noGrp="1"/>
          </p:cNvSpPr>
          <p:nvPr/>
        </p:nvSpPr>
        <p:spPr>
          <a:xfrm>
            <a:off x="591422" y="2678448"/>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r>
              <a:rPr lang="en-GB" sz="2000" dirty="0"/>
              <a:t>If you need to discuss something brief with us please come and speak to us when you collect your child at the end of the day. If you are going to need a longer amount of time, then please arrange an appointment via the school office or with the teacher at collection time.</a:t>
            </a:r>
            <a:endParaRPr sz="2000" dirty="0"/>
          </a:p>
          <a:p>
            <a:pPr marL="304747" lvl="0" indent="-304747" algn="l" rtl="0">
              <a:lnSpc>
                <a:spcPct val="95000"/>
              </a:lnSpc>
              <a:spcBef>
                <a:spcPts val="1866"/>
              </a:spcBef>
              <a:spcAft>
                <a:spcPts val="0"/>
              </a:spcAft>
              <a:buSzPts val="2400"/>
              <a:buChar char="•"/>
            </a:pPr>
            <a:r>
              <a:rPr lang="en-GB" sz="2000" dirty="0"/>
              <a:t>Appointments with a class teacher in a morning need to be before 8:30am. Teachers are supervising pupils as of 8:30am. I am happy to meet with you after school, but will not be able to do this on a Tuesday due to staff meetings/training. </a:t>
            </a:r>
            <a:endParaRPr sz="2000" dirty="0"/>
          </a:p>
          <a:p>
            <a:pPr marL="304747" lvl="0" indent="-304747" algn="l" rtl="0">
              <a:lnSpc>
                <a:spcPct val="95000"/>
              </a:lnSpc>
              <a:spcBef>
                <a:spcPts val="1866"/>
              </a:spcBef>
              <a:spcAft>
                <a:spcPts val="0"/>
              </a:spcAft>
              <a:buSzPts val="2400"/>
              <a:buChar char="•"/>
            </a:pPr>
            <a:r>
              <a:rPr lang="en-GB" sz="2000" dirty="0"/>
              <a:t>Updating you on your children's progress – we will do this through our parents meeting and reports. If you have concerns then please do come and discuss with us. </a:t>
            </a:r>
            <a:endParaRPr sz="2000" dirty="0"/>
          </a:p>
        </p:txBody>
      </p:sp>
      <p:sp>
        <p:nvSpPr>
          <p:cNvPr id="3" name="Google Shape;210;p12">
            <a:extLst>
              <a:ext uri="{FF2B5EF4-FFF2-40B4-BE49-F238E27FC236}">
                <a16:creationId xmlns:a16="http://schemas.microsoft.com/office/drawing/2014/main" id="{90DC67B7-C15B-AC93-04DC-4171A0F9C8AE}"/>
              </a:ext>
            </a:extLst>
          </p:cNvPr>
          <p:cNvSpPr txBox="1">
            <a:spLocks noGrp="1"/>
          </p:cNvSpPr>
          <p:nvPr/>
        </p:nvSpPr>
        <p:spPr>
          <a:xfrm>
            <a:off x="795337" y="1020651"/>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Making appointments to see your child’s teacher</a:t>
            </a:r>
            <a:endParaRPr/>
          </a:p>
        </p:txBody>
      </p:sp>
    </p:spTree>
    <p:extLst>
      <p:ext uri="{BB962C8B-B14F-4D97-AF65-F5344CB8AC3E}">
        <p14:creationId xmlns:p14="http://schemas.microsoft.com/office/powerpoint/2010/main" val="1931942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216;p14">
            <a:extLst>
              <a:ext uri="{FF2B5EF4-FFF2-40B4-BE49-F238E27FC236}">
                <a16:creationId xmlns:a16="http://schemas.microsoft.com/office/drawing/2014/main" id="{111B71A8-59A6-A3BB-59FA-8911EA894377}"/>
              </a:ext>
            </a:extLst>
          </p:cNvPr>
          <p:cNvSpPr txBox="1">
            <a:spLocks noGrp="1"/>
          </p:cNvSpPr>
          <p:nvPr/>
        </p:nvSpPr>
        <p:spPr>
          <a:xfrm>
            <a:off x="795337" y="806003"/>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Trips</a:t>
            </a:r>
            <a:endParaRPr/>
          </a:p>
        </p:txBody>
      </p:sp>
      <p:sp>
        <p:nvSpPr>
          <p:cNvPr id="3" name="Google Shape;217;p14">
            <a:extLst>
              <a:ext uri="{FF2B5EF4-FFF2-40B4-BE49-F238E27FC236}">
                <a16:creationId xmlns:a16="http://schemas.microsoft.com/office/drawing/2014/main" id="{B4391CDD-1BBC-C030-B3F3-45E90E861E8E}"/>
              </a:ext>
            </a:extLst>
          </p:cNvPr>
          <p:cNvSpPr txBox="1">
            <a:spLocks noGrp="1"/>
          </p:cNvSpPr>
          <p:nvPr/>
        </p:nvSpPr>
        <p:spPr>
          <a:xfrm>
            <a:off x="408971" y="2485265"/>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r>
              <a:rPr lang="en-GB" dirty="0"/>
              <a:t>A parent calendar of key dates will be released for each term on the newsletter</a:t>
            </a:r>
            <a:endParaRPr lang="en-US" dirty="0"/>
          </a:p>
          <a:p>
            <a:pPr marL="304165" lvl="0" indent="-304165" algn="l" rtl="0">
              <a:lnSpc>
                <a:spcPct val="95000"/>
              </a:lnSpc>
              <a:spcBef>
                <a:spcPts val="1866"/>
              </a:spcBef>
              <a:spcAft>
                <a:spcPts val="0"/>
              </a:spcAft>
              <a:buSzPts val="2400"/>
              <a:buChar char="•"/>
            </a:pPr>
            <a:r>
              <a:rPr lang="en-GB" dirty="0"/>
              <a:t>Teachers to inform parents of likely trips for the year and potential costs</a:t>
            </a:r>
            <a:endParaRPr dirty="0"/>
          </a:p>
          <a:p>
            <a:pPr marL="0" lvl="0" indent="0" algn="l" rtl="0">
              <a:lnSpc>
                <a:spcPct val="95000"/>
              </a:lnSpc>
              <a:spcBef>
                <a:spcPts val="1866"/>
              </a:spcBef>
              <a:spcAft>
                <a:spcPts val="0"/>
              </a:spcAft>
              <a:buSzPts val="2400"/>
              <a:buNone/>
            </a:pPr>
            <a:endParaRPr lang="en-GB" dirty="0"/>
          </a:p>
        </p:txBody>
      </p:sp>
    </p:spTree>
    <p:extLst>
      <p:ext uri="{BB962C8B-B14F-4D97-AF65-F5344CB8AC3E}">
        <p14:creationId xmlns:p14="http://schemas.microsoft.com/office/powerpoint/2010/main" val="4232180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7" name="Google Shape;111;p2">
            <a:extLst>
              <a:ext uri="{FF2B5EF4-FFF2-40B4-BE49-F238E27FC236}">
                <a16:creationId xmlns:a16="http://schemas.microsoft.com/office/drawing/2014/main" id="{8C16FE0C-B80A-19DB-736B-3EAC5E17F0E4}"/>
              </a:ext>
            </a:extLst>
          </p:cNvPr>
          <p:cNvSpPr txBox="1">
            <a:spLocks noGrp="1"/>
          </p:cNvSpPr>
          <p:nvPr/>
        </p:nvSpPr>
        <p:spPr>
          <a:xfrm>
            <a:off x="1117309" y="2388673"/>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r>
              <a:rPr lang="en-GB" dirty="0"/>
              <a:t>Mrs Young</a:t>
            </a:r>
          </a:p>
          <a:p>
            <a:pPr marL="304165" lvl="0" indent="-304165" algn="l" rtl="0">
              <a:lnSpc>
                <a:spcPct val="95000"/>
              </a:lnSpc>
              <a:spcBef>
                <a:spcPts val="0"/>
              </a:spcBef>
              <a:spcAft>
                <a:spcPts val="0"/>
              </a:spcAft>
              <a:buSzPts val="2400"/>
              <a:buChar char="•"/>
            </a:pPr>
            <a:r>
              <a:rPr lang="en-GB" dirty="0"/>
              <a:t>Miss </a:t>
            </a:r>
            <a:r>
              <a:rPr lang="en-GB" dirty="0" err="1"/>
              <a:t>Trinnaman</a:t>
            </a:r>
            <a:endParaRPr lang="en-GB" dirty="0"/>
          </a:p>
          <a:p>
            <a:pPr marL="304165" lvl="0" indent="-304165" algn="l" rtl="0">
              <a:lnSpc>
                <a:spcPct val="95000"/>
              </a:lnSpc>
              <a:spcBef>
                <a:spcPts val="0"/>
              </a:spcBef>
              <a:spcAft>
                <a:spcPts val="0"/>
              </a:spcAft>
              <a:buSzPts val="2400"/>
              <a:buChar char="•"/>
            </a:pPr>
            <a:r>
              <a:rPr lang="en-GB" dirty="0"/>
              <a:t>Mrs </a:t>
            </a:r>
            <a:r>
              <a:rPr lang="en-GB" dirty="0" err="1"/>
              <a:t>Waryszniuk</a:t>
            </a:r>
            <a:endParaRPr dirty="0"/>
          </a:p>
        </p:txBody>
      </p:sp>
      <p:sp>
        <p:nvSpPr>
          <p:cNvPr id="8" name="Google Shape;110;p2">
            <a:extLst>
              <a:ext uri="{FF2B5EF4-FFF2-40B4-BE49-F238E27FC236}">
                <a16:creationId xmlns:a16="http://schemas.microsoft.com/office/drawing/2014/main" id="{6285E24A-56EA-2E3A-A246-6AD5FCDA1000}"/>
              </a:ext>
            </a:extLst>
          </p:cNvPr>
          <p:cNvSpPr txBox="1">
            <a:spLocks noGrp="1"/>
          </p:cNvSpPr>
          <p:nvPr/>
        </p:nvSpPr>
        <p:spPr>
          <a:xfrm>
            <a:off x="1117309" y="677214"/>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dirty="0"/>
              <a:t>Who’s who?</a:t>
            </a:r>
            <a:endParaRPr dirty="0"/>
          </a:p>
        </p:txBody>
      </p:sp>
    </p:spTree>
    <p:extLst>
      <p:ext uri="{BB962C8B-B14F-4D97-AF65-F5344CB8AC3E}">
        <p14:creationId xmlns:p14="http://schemas.microsoft.com/office/powerpoint/2010/main" val="14350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7" name="Google Shape;111;p2">
            <a:extLst>
              <a:ext uri="{FF2B5EF4-FFF2-40B4-BE49-F238E27FC236}">
                <a16:creationId xmlns:a16="http://schemas.microsoft.com/office/drawing/2014/main" id="{8C16FE0C-B80A-19DB-736B-3EAC5E17F0E4}"/>
              </a:ext>
            </a:extLst>
          </p:cNvPr>
          <p:cNvSpPr txBox="1">
            <a:spLocks noGrp="1"/>
          </p:cNvSpPr>
          <p:nvPr/>
        </p:nvSpPr>
        <p:spPr>
          <a:xfrm>
            <a:off x="1117309" y="2388673"/>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r>
              <a:rPr lang="en-GB"/>
              <a:t>Ensure the office has up-to-date </a:t>
            </a:r>
            <a:endParaRPr/>
          </a:p>
          <a:p>
            <a:pPr marL="0" lvl="0" indent="0" algn="l" rtl="0">
              <a:lnSpc>
                <a:spcPct val="95000"/>
              </a:lnSpc>
              <a:spcBef>
                <a:spcPts val="1866"/>
              </a:spcBef>
              <a:spcAft>
                <a:spcPts val="0"/>
              </a:spcAft>
              <a:buSzPts val="2400"/>
              <a:buNone/>
            </a:pPr>
            <a:r>
              <a:rPr lang="en-GB"/>
              <a:t>     details for your child.</a:t>
            </a:r>
            <a:endParaRPr/>
          </a:p>
          <a:p>
            <a:pPr marL="304165" lvl="0" indent="-304165" algn="l" rtl="0">
              <a:lnSpc>
                <a:spcPct val="95000"/>
              </a:lnSpc>
              <a:spcBef>
                <a:spcPts val="1866"/>
              </a:spcBef>
              <a:spcAft>
                <a:spcPts val="0"/>
              </a:spcAft>
              <a:buSzPts val="2400"/>
              <a:buFont typeface="Noto Sans Symbols"/>
              <a:buChar char="⮚"/>
            </a:pPr>
            <a:r>
              <a:rPr lang="en-GB"/>
              <a:t>Address</a:t>
            </a:r>
            <a:endParaRPr/>
          </a:p>
          <a:p>
            <a:pPr marL="304165" lvl="0" indent="-304165" algn="l" rtl="0">
              <a:lnSpc>
                <a:spcPct val="95000"/>
              </a:lnSpc>
              <a:spcBef>
                <a:spcPts val="1866"/>
              </a:spcBef>
              <a:spcAft>
                <a:spcPts val="0"/>
              </a:spcAft>
              <a:buSzPts val="2400"/>
              <a:buFont typeface="Noto Sans Symbols"/>
              <a:buChar char="⮚"/>
            </a:pPr>
            <a:r>
              <a:rPr lang="en-GB"/>
              <a:t>Emergency contact numbers – two numbers needed</a:t>
            </a:r>
            <a:endParaRPr/>
          </a:p>
          <a:p>
            <a:pPr marL="304165" lvl="0" indent="-304165" algn="l" rtl="0">
              <a:lnSpc>
                <a:spcPct val="95000"/>
              </a:lnSpc>
              <a:spcBef>
                <a:spcPts val="1866"/>
              </a:spcBef>
              <a:spcAft>
                <a:spcPts val="0"/>
              </a:spcAft>
              <a:buSzPts val="2400"/>
              <a:buFont typeface="Noto Sans Symbols"/>
              <a:buChar char="⮚"/>
            </a:pPr>
            <a:r>
              <a:rPr lang="en-GB"/>
              <a:t>Email address</a:t>
            </a:r>
            <a:endParaRPr/>
          </a:p>
          <a:p>
            <a:pPr marL="304165" lvl="0" indent="-304165" algn="l" rtl="0">
              <a:lnSpc>
                <a:spcPct val="95000"/>
              </a:lnSpc>
              <a:spcBef>
                <a:spcPts val="1866"/>
              </a:spcBef>
              <a:spcAft>
                <a:spcPts val="0"/>
              </a:spcAft>
              <a:buSzPts val="2400"/>
              <a:buFont typeface="Noto Sans Symbols"/>
              <a:buChar char="⮚"/>
            </a:pPr>
            <a:r>
              <a:rPr lang="en-GB"/>
              <a:t>Medical information</a:t>
            </a:r>
            <a:endParaRPr/>
          </a:p>
        </p:txBody>
      </p:sp>
      <p:sp>
        <p:nvSpPr>
          <p:cNvPr id="8" name="Google Shape;110;p2">
            <a:extLst>
              <a:ext uri="{FF2B5EF4-FFF2-40B4-BE49-F238E27FC236}">
                <a16:creationId xmlns:a16="http://schemas.microsoft.com/office/drawing/2014/main" id="{6285E24A-56EA-2E3A-A246-6AD5FCDA1000}"/>
              </a:ext>
            </a:extLst>
          </p:cNvPr>
          <p:cNvSpPr txBox="1">
            <a:spLocks noGrp="1"/>
          </p:cNvSpPr>
          <p:nvPr/>
        </p:nvSpPr>
        <p:spPr>
          <a:xfrm>
            <a:off x="1117309" y="677214"/>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Personal Details</a:t>
            </a:r>
            <a:endParaRPr/>
          </a:p>
        </p:txBody>
      </p:sp>
    </p:spTree>
    <p:extLst>
      <p:ext uri="{BB962C8B-B14F-4D97-AF65-F5344CB8AC3E}">
        <p14:creationId xmlns:p14="http://schemas.microsoft.com/office/powerpoint/2010/main" val="2413416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17;p3">
            <a:extLst>
              <a:ext uri="{FF2B5EF4-FFF2-40B4-BE49-F238E27FC236}">
                <a16:creationId xmlns:a16="http://schemas.microsoft.com/office/drawing/2014/main" id="{AACF5544-A49D-F40F-637E-667B26B1162C}"/>
              </a:ext>
            </a:extLst>
          </p:cNvPr>
          <p:cNvSpPr txBox="1">
            <a:spLocks noGrp="1"/>
          </p:cNvSpPr>
          <p:nvPr/>
        </p:nvSpPr>
        <p:spPr>
          <a:xfrm>
            <a:off x="553032" y="541799"/>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School Uniform</a:t>
            </a:r>
            <a:endParaRPr/>
          </a:p>
        </p:txBody>
      </p:sp>
      <p:pic>
        <p:nvPicPr>
          <p:cNvPr id="3" name="Picture 2" descr="A white background with black text&#10;&#10;Description automatically generated">
            <a:extLst>
              <a:ext uri="{FF2B5EF4-FFF2-40B4-BE49-F238E27FC236}">
                <a16:creationId xmlns:a16="http://schemas.microsoft.com/office/drawing/2014/main" id="{80275E82-AAC2-009C-34AC-15DA00DFF1D6}"/>
              </a:ext>
            </a:extLst>
          </p:cNvPr>
          <p:cNvPicPr>
            <a:picLocks noChangeAspect="1"/>
          </p:cNvPicPr>
          <p:nvPr/>
        </p:nvPicPr>
        <p:blipFill>
          <a:blip r:embed="rId4"/>
          <a:stretch>
            <a:fillRect/>
          </a:stretch>
        </p:blipFill>
        <p:spPr>
          <a:xfrm>
            <a:off x="388781" y="2074707"/>
            <a:ext cx="7840550" cy="4500897"/>
          </a:xfrm>
          <a:prstGeom prst="rect">
            <a:avLst/>
          </a:prstGeom>
        </p:spPr>
      </p:pic>
      <p:pic>
        <p:nvPicPr>
          <p:cNvPr id="7" name="Picture 6" descr="Red Crew Neck Sweatshirts 2 Pack 6 years 0">
            <a:extLst>
              <a:ext uri="{FF2B5EF4-FFF2-40B4-BE49-F238E27FC236}">
                <a16:creationId xmlns:a16="http://schemas.microsoft.com/office/drawing/2014/main" id="{D1A955DE-214F-3C2C-9E55-28F963551309}"/>
              </a:ext>
            </a:extLst>
          </p:cNvPr>
          <p:cNvPicPr>
            <a:picLocks noChangeAspect="1"/>
          </p:cNvPicPr>
          <p:nvPr/>
        </p:nvPicPr>
        <p:blipFill>
          <a:blip r:embed="rId5"/>
          <a:stretch>
            <a:fillRect/>
          </a:stretch>
        </p:blipFill>
        <p:spPr>
          <a:xfrm>
            <a:off x="5627331" y="1249519"/>
            <a:ext cx="1495425" cy="2019300"/>
          </a:xfrm>
          <a:prstGeom prst="rect">
            <a:avLst/>
          </a:prstGeom>
        </p:spPr>
      </p:pic>
      <p:pic>
        <p:nvPicPr>
          <p:cNvPr id="8" name="Picture 7" descr="Red Unisex V-Neck Jumpers 2 Pack 3 years 0">
            <a:extLst>
              <a:ext uri="{FF2B5EF4-FFF2-40B4-BE49-F238E27FC236}">
                <a16:creationId xmlns:a16="http://schemas.microsoft.com/office/drawing/2014/main" id="{A50995CE-55A2-BBCE-D3C3-A78135B88CE1}"/>
              </a:ext>
            </a:extLst>
          </p:cNvPr>
          <p:cNvPicPr>
            <a:picLocks noChangeAspect="1"/>
          </p:cNvPicPr>
          <p:nvPr/>
        </p:nvPicPr>
        <p:blipFill>
          <a:blip r:embed="rId6"/>
          <a:stretch>
            <a:fillRect/>
          </a:stretch>
        </p:blipFill>
        <p:spPr>
          <a:xfrm>
            <a:off x="7280119" y="1249519"/>
            <a:ext cx="1495425" cy="2019300"/>
          </a:xfrm>
          <a:prstGeom prst="rect">
            <a:avLst/>
          </a:prstGeom>
        </p:spPr>
      </p:pic>
      <p:pic>
        <p:nvPicPr>
          <p:cNvPr id="9" name="Picture 8" descr="A pair of white polo shirts&#10;&#10;Description automatically generated">
            <a:extLst>
              <a:ext uri="{FF2B5EF4-FFF2-40B4-BE49-F238E27FC236}">
                <a16:creationId xmlns:a16="http://schemas.microsoft.com/office/drawing/2014/main" id="{B76B78A8-4278-AD13-76A5-56487A7E54C9}"/>
              </a:ext>
            </a:extLst>
          </p:cNvPr>
          <p:cNvPicPr>
            <a:picLocks noChangeAspect="1"/>
          </p:cNvPicPr>
          <p:nvPr/>
        </p:nvPicPr>
        <p:blipFill>
          <a:blip r:embed="rId7"/>
          <a:stretch>
            <a:fillRect/>
          </a:stretch>
        </p:blipFill>
        <p:spPr>
          <a:xfrm>
            <a:off x="8783928" y="1249519"/>
            <a:ext cx="1600200" cy="2019300"/>
          </a:xfrm>
          <a:prstGeom prst="rect">
            <a:avLst/>
          </a:prstGeom>
        </p:spPr>
      </p:pic>
      <p:pic>
        <p:nvPicPr>
          <p:cNvPr id="10" name="Picture 9" descr="A pair of black pants&#10;&#10;Description automatically generated">
            <a:extLst>
              <a:ext uri="{FF2B5EF4-FFF2-40B4-BE49-F238E27FC236}">
                <a16:creationId xmlns:a16="http://schemas.microsoft.com/office/drawing/2014/main" id="{D5BF8071-F5DA-0B7C-B68A-F0FF6C24FA00}"/>
              </a:ext>
            </a:extLst>
          </p:cNvPr>
          <p:cNvPicPr>
            <a:picLocks noChangeAspect="1"/>
          </p:cNvPicPr>
          <p:nvPr/>
        </p:nvPicPr>
        <p:blipFill>
          <a:blip r:embed="rId8"/>
          <a:stretch>
            <a:fillRect/>
          </a:stretch>
        </p:blipFill>
        <p:spPr>
          <a:xfrm>
            <a:off x="10349852" y="1247104"/>
            <a:ext cx="1838325" cy="1981200"/>
          </a:xfrm>
          <a:prstGeom prst="rect">
            <a:avLst/>
          </a:prstGeom>
        </p:spPr>
      </p:pic>
      <p:pic>
        <p:nvPicPr>
          <p:cNvPr id="11" name="Picture 10" descr="A pair of black skirts&#10;&#10;Description automatically generated">
            <a:extLst>
              <a:ext uri="{FF2B5EF4-FFF2-40B4-BE49-F238E27FC236}">
                <a16:creationId xmlns:a16="http://schemas.microsoft.com/office/drawing/2014/main" id="{0929F85B-4159-A314-6D68-53E07048C6AF}"/>
              </a:ext>
            </a:extLst>
          </p:cNvPr>
          <p:cNvPicPr>
            <a:picLocks noChangeAspect="1"/>
          </p:cNvPicPr>
          <p:nvPr/>
        </p:nvPicPr>
        <p:blipFill>
          <a:blip r:embed="rId9"/>
          <a:stretch>
            <a:fillRect/>
          </a:stretch>
        </p:blipFill>
        <p:spPr>
          <a:xfrm>
            <a:off x="8235570" y="3274319"/>
            <a:ext cx="1838325" cy="1962150"/>
          </a:xfrm>
          <a:prstGeom prst="rect">
            <a:avLst/>
          </a:prstGeom>
        </p:spPr>
      </p:pic>
      <p:pic>
        <p:nvPicPr>
          <p:cNvPr id="12" name="Picture 11" descr="A pair of black shoes&#10;&#10;Description automatically generated">
            <a:extLst>
              <a:ext uri="{FF2B5EF4-FFF2-40B4-BE49-F238E27FC236}">
                <a16:creationId xmlns:a16="http://schemas.microsoft.com/office/drawing/2014/main" id="{C345B7CD-C8D3-7E10-18CA-3A92B0C1EC3C}"/>
              </a:ext>
            </a:extLst>
          </p:cNvPr>
          <p:cNvPicPr>
            <a:picLocks noChangeAspect="1"/>
          </p:cNvPicPr>
          <p:nvPr/>
        </p:nvPicPr>
        <p:blipFill>
          <a:blip r:embed="rId10"/>
          <a:stretch>
            <a:fillRect/>
          </a:stretch>
        </p:blipFill>
        <p:spPr>
          <a:xfrm>
            <a:off x="10082616" y="3431482"/>
            <a:ext cx="1685925" cy="1647825"/>
          </a:xfrm>
          <a:prstGeom prst="rect">
            <a:avLst/>
          </a:prstGeom>
        </p:spPr>
      </p:pic>
      <p:pic>
        <p:nvPicPr>
          <p:cNvPr id="13" name="Picture 12" descr="A pair of black shoes&#10;&#10;Description automatically generated">
            <a:extLst>
              <a:ext uri="{FF2B5EF4-FFF2-40B4-BE49-F238E27FC236}">
                <a16:creationId xmlns:a16="http://schemas.microsoft.com/office/drawing/2014/main" id="{03327D57-6F2E-44F7-0FE5-010FE9BA7C8E}"/>
              </a:ext>
            </a:extLst>
          </p:cNvPr>
          <p:cNvPicPr>
            <a:picLocks noChangeAspect="1"/>
          </p:cNvPicPr>
          <p:nvPr/>
        </p:nvPicPr>
        <p:blipFill>
          <a:blip r:embed="rId11"/>
          <a:stretch>
            <a:fillRect/>
          </a:stretch>
        </p:blipFill>
        <p:spPr>
          <a:xfrm>
            <a:off x="10079060" y="4943677"/>
            <a:ext cx="1714500" cy="1800225"/>
          </a:xfrm>
          <a:prstGeom prst="rect">
            <a:avLst/>
          </a:prstGeom>
        </p:spPr>
      </p:pic>
    </p:spTree>
    <p:extLst>
      <p:ext uri="{BB962C8B-B14F-4D97-AF65-F5344CB8AC3E}">
        <p14:creationId xmlns:p14="http://schemas.microsoft.com/office/powerpoint/2010/main" val="2048243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31;p4">
            <a:extLst>
              <a:ext uri="{FF2B5EF4-FFF2-40B4-BE49-F238E27FC236}">
                <a16:creationId xmlns:a16="http://schemas.microsoft.com/office/drawing/2014/main" id="{00A65F9C-C75C-B426-0B2D-FF7B9B52C213}"/>
              </a:ext>
            </a:extLst>
          </p:cNvPr>
          <p:cNvSpPr txBox="1">
            <a:spLocks noGrp="1"/>
          </p:cNvSpPr>
          <p:nvPr/>
        </p:nvSpPr>
        <p:spPr>
          <a:xfrm>
            <a:off x="434976" y="552532"/>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Jewellery</a:t>
            </a:r>
            <a:endParaRPr/>
          </a:p>
        </p:txBody>
      </p:sp>
      <p:sp>
        <p:nvSpPr>
          <p:cNvPr id="3" name="Google Shape;132;p4">
            <a:extLst>
              <a:ext uri="{FF2B5EF4-FFF2-40B4-BE49-F238E27FC236}">
                <a16:creationId xmlns:a16="http://schemas.microsoft.com/office/drawing/2014/main" id="{0DE4BFBA-A1EE-F56C-9AA5-84B9F97865D5}"/>
              </a:ext>
            </a:extLst>
          </p:cNvPr>
          <p:cNvSpPr txBox="1"/>
          <p:nvPr/>
        </p:nvSpPr>
        <p:spPr>
          <a:xfrm>
            <a:off x="486778" y="1868398"/>
            <a:ext cx="9789603" cy="1027933"/>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95000"/>
              </a:lnSpc>
              <a:spcBef>
                <a:spcPts val="0"/>
              </a:spcBef>
              <a:spcAft>
                <a:spcPts val="0"/>
              </a:spcAft>
              <a:buNone/>
            </a:pPr>
            <a:r>
              <a:rPr lang="en-GB" sz="3200" b="0" i="0" u="none" strike="noStrike" cap="none" dirty="0">
                <a:solidFill>
                  <a:schemeClr val="dk1"/>
                </a:solidFill>
                <a:latin typeface="Century Gothic"/>
                <a:ea typeface="Century Gothic"/>
                <a:cs typeface="Century Gothic"/>
                <a:sym typeface="Century Gothic"/>
              </a:rPr>
              <a:t>For safety, no jewellery is the best option.</a:t>
            </a:r>
            <a:endParaRPr dirty="0">
              <a:solidFill>
                <a:schemeClr val="dk1"/>
              </a:solidFill>
            </a:endParaRPr>
          </a:p>
          <a:p>
            <a:pPr marL="0" marR="0" lvl="0" indent="0" algn="l" rtl="0">
              <a:lnSpc>
                <a:spcPct val="95000"/>
              </a:lnSpc>
              <a:spcBef>
                <a:spcPts val="0"/>
              </a:spcBef>
              <a:spcAft>
                <a:spcPts val="0"/>
              </a:spcAft>
              <a:buNone/>
            </a:pPr>
            <a:r>
              <a:rPr lang="en-GB" sz="3200" b="0" i="0" u="none" strike="noStrike" cap="none" dirty="0">
                <a:solidFill>
                  <a:schemeClr val="dk1"/>
                </a:solidFill>
                <a:latin typeface="Century Gothic"/>
                <a:ea typeface="Century Gothic"/>
                <a:cs typeface="Century Gothic"/>
                <a:sym typeface="Century Gothic"/>
              </a:rPr>
              <a:t>We allow: </a:t>
            </a:r>
            <a:endParaRPr dirty="0">
              <a:solidFill>
                <a:schemeClr val="dk1"/>
              </a:solidFill>
            </a:endParaRPr>
          </a:p>
        </p:txBody>
      </p:sp>
      <p:pic>
        <p:nvPicPr>
          <p:cNvPr id="8" name="Picture 7" descr="A close-up of a hand&#10;&#10;Description automatically generated">
            <a:extLst>
              <a:ext uri="{FF2B5EF4-FFF2-40B4-BE49-F238E27FC236}">
                <a16:creationId xmlns:a16="http://schemas.microsoft.com/office/drawing/2014/main" id="{23017E16-1F32-77B9-A12A-6F07D3A35376}"/>
              </a:ext>
            </a:extLst>
          </p:cNvPr>
          <p:cNvPicPr>
            <a:picLocks noChangeAspect="1"/>
          </p:cNvPicPr>
          <p:nvPr/>
        </p:nvPicPr>
        <p:blipFill>
          <a:blip r:embed="rId4"/>
          <a:stretch>
            <a:fillRect/>
          </a:stretch>
        </p:blipFill>
        <p:spPr>
          <a:xfrm>
            <a:off x="483562" y="3040756"/>
            <a:ext cx="9915525" cy="3695700"/>
          </a:xfrm>
          <a:prstGeom prst="rect">
            <a:avLst/>
          </a:prstGeom>
        </p:spPr>
      </p:pic>
    </p:spTree>
    <p:extLst>
      <p:ext uri="{BB962C8B-B14F-4D97-AF65-F5344CB8AC3E}">
        <p14:creationId xmlns:p14="http://schemas.microsoft.com/office/powerpoint/2010/main" val="35319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46;p5">
            <a:extLst>
              <a:ext uri="{FF2B5EF4-FFF2-40B4-BE49-F238E27FC236}">
                <a16:creationId xmlns:a16="http://schemas.microsoft.com/office/drawing/2014/main" id="{A32BEC95-5C70-E706-41FA-7F57F45046E5}"/>
              </a:ext>
            </a:extLst>
          </p:cNvPr>
          <p:cNvSpPr txBox="1">
            <a:spLocks noGrp="1"/>
          </p:cNvSpPr>
          <p:nvPr/>
        </p:nvSpPr>
        <p:spPr>
          <a:xfrm>
            <a:off x="359849" y="584729"/>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 Uniform</a:t>
            </a:r>
            <a:endParaRPr/>
          </a:p>
        </p:txBody>
      </p:sp>
      <p:pic>
        <p:nvPicPr>
          <p:cNvPr id="3" name="Picture 2" descr="A collage of different clothes&#10;&#10;Description automatically generated">
            <a:extLst>
              <a:ext uri="{FF2B5EF4-FFF2-40B4-BE49-F238E27FC236}">
                <a16:creationId xmlns:a16="http://schemas.microsoft.com/office/drawing/2014/main" id="{BC30449F-4973-A045-D3B2-44B76A135FE8}"/>
              </a:ext>
            </a:extLst>
          </p:cNvPr>
          <p:cNvPicPr>
            <a:picLocks noChangeAspect="1"/>
          </p:cNvPicPr>
          <p:nvPr/>
        </p:nvPicPr>
        <p:blipFill>
          <a:blip r:embed="rId4"/>
          <a:stretch>
            <a:fillRect/>
          </a:stretch>
        </p:blipFill>
        <p:spPr>
          <a:xfrm>
            <a:off x="685800" y="2167072"/>
            <a:ext cx="10820400" cy="4219575"/>
          </a:xfrm>
          <a:prstGeom prst="rect">
            <a:avLst/>
          </a:prstGeom>
        </p:spPr>
      </p:pic>
    </p:spTree>
    <p:extLst>
      <p:ext uri="{BB962C8B-B14F-4D97-AF65-F5344CB8AC3E}">
        <p14:creationId xmlns:p14="http://schemas.microsoft.com/office/powerpoint/2010/main" val="3719023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59;p6">
            <a:extLst>
              <a:ext uri="{FF2B5EF4-FFF2-40B4-BE49-F238E27FC236}">
                <a16:creationId xmlns:a16="http://schemas.microsoft.com/office/drawing/2014/main" id="{FBFA11F1-8659-CA7C-6126-D05D24615EC8}"/>
              </a:ext>
            </a:extLst>
          </p:cNvPr>
          <p:cNvSpPr txBox="1">
            <a:spLocks noGrp="1"/>
          </p:cNvSpPr>
          <p:nvPr/>
        </p:nvSpPr>
        <p:spPr>
          <a:xfrm>
            <a:off x="1074379" y="494763"/>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a:t>
            </a:r>
            <a:endParaRPr/>
          </a:p>
        </p:txBody>
      </p:sp>
      <p:sp>
        <p:nvSpPr>
          <p:cNvPr id="3" name="Google Shape;160;p6">
            <a:extLst>
              <a:ext uri="{FF2B5EF4-FFF2-40B4-BE49-F238E27FC236}">
                <a16:creationId xmlns:a16="http://schemas.microsoft.com/office/drawing/2014/main" id="{1AD2BF47-5FB0-47DF-3AC9-D3D5F2E3EA5E}"/>
              </a:ext>
            </a:extLst>
          </p:cNvPr>
          <p:cNvSpPr txBox="1">
            <a:spLocks noGrp="1"/>
          </p:cNvSpPr>
          <p:nvPr/>
        </p:nvSpPr>
        <p:spPr>
          <a:xfrm>
            <a:off x="1238377" y="1891763"/>
            <a:ext cx="4582095" cy="4309414"/>
          </a:xfrm>
          <a:prstGeom prst="rect">
            <a:avLst/>
          </a:prstGeom>
          <a:noFill/>
          <a:ln>
            <a:noFill/>
          </a:ln>
        </p:spPr>
        <p:txBody>
          <a:bodyPr spcFirstLastPara="1" wrap="square" lIns="121875" tIns="60925" rIns="121875" bIns="60925" anchor="t" anchorCtr="0">
            <a:normAutofit lnSpcReduction="10000"/>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endParaRPr lang="en-GB" dirty="0"/>
          </a:p>
          <a:p>
            <a:pPr marL="304747" lvl="0" indent="-304747" algn="l" rtl="0">
              <a:lnSpc>
                <a:spcPct val="95000"/>
              </a:lnSpc>
              <a:spcBef>
                <a:spcPts val="0"/>
              </a:spcBef>
              <a:spcAft>
                <a:spcPts val="0"/>
              </a:spcAft>
              <a:buSzPts val="2400"/>
              <a:buChar char="•"/>
            </a:pPr>
            <a:r>
              <a:rPr lang="en-GB" dirty="0"/>
              <a:t>PE lessons will take place every </a:t>
            </a:r>
            <a:r>
              <a:rPr lang="en-GB" b="1" u="sng" dirty="0">
                <a:highlight>
                  <a:srgbClr val="FFFF00"/>
                </a:highlight>
              </a:rPr>
              <a:t>Tuesday and Wednesday</a:t>
            </a:r>
          </a:p>
          <a:p>
            <a:pPr marL="304747" lvl="0" indent="-304747" algn="l" rtl="0">
              <a:lnSpc>
                <a:spcPct val="95000"/>
              </a:lnSpc>
              <a:spcBef>
                <a:spcPts val="0"/>
              </a:spcBef>
              <a:spcAft>
                <a:spcPts val="0"/>
              </a:spcAft>
              <a:buSzPts val="2400"/>
              <a:buChar char="•"/>
            </a:pPr>
            <a:endParaRPr lang="en-GB" b="1" u="sng" dirty="0">
              <a:highlight>
                <a:srgbClr val="FFFF00"/>
              </a:highlight>
            </a:endParaRPr>
          </a:p>
          <a:p>
            <a:pPr marL="304747" lvl="0" indent="-304747" algn="l" rtl="0">
              <a:lnSpc>
                <a:spcPct val="95000"/>
              </a:lnSpc>
              <a:spcBef>
                <a:spcPts val="0"/>
              </a:spcBef>
              <a:spcAft>
                <a:spcPts val="0"/>
              </a:spcAft>
              <a:buSzPts val="2400"/>
              <a:buChar char="•"/>
            </a:pPr>
            <a:r>
              <a:rPr lang="en-GB" b="1" u="sng" dirty="0"/>
              <a:t>Please come dressed for PE on the </a:t>
            </a:r>
            <a:r>
              <a:rPr lang="en-GB" b="1" u="sng" dirty="0">
                <a:highlight>
                  <a:srgbClr val="FFFF00"/>
                </a:highlight>
              </a:rPr>
              <a:t>Tuesday</a:t>
            </a:r>
            <a:r>
              <a:rPr lang="en-GB" b="1" u="sng" dirty="0"/>
              <a:t> as this is a 90 minute slot. </a:t>
            </a:r>
          </a:p>
          <a:p>
            <a:pPr marL="304747" lvl="0" indent="-304747" algn="l" rtl="0">
              <a:lnSpc>
                <a:spcPct val="95000"/>
              </a:lnSpc>
              <a:spcBef>
                <a:spcPts val="0"/>
              </a:spcBef>
              <a:spcAft>
                <a:spcPts val="0"/>
              </a:spcAft>
              <a:buSzPts val="2400"/>
              <a:buChar char="•"/>
            </a:pPr>
            <a:endParaRPr lang="en-GB" b="1" u="sng" dirty="0"/>
          </a:p>
          <a:p>
            <a:pPr marL="304747" lvl="0" indent="-304747" algn="l" rtl="0">
              <a:lnSpc>
                <a:spcPct val="95000"/>
              </a:lnSpc>
              <a:spcBef>
                <a:spcPts val="0"/>
              </a:spcBef>
              <a:spcAft>
                <a:spcPts val="0"/>
              </a:spcAft>
              <a:buSzPts val="2400"/>
              <a:buChar char="•"/>
            </a:pPr>
            <a:r>
              <a:rPr lang="en-GB" b="1" u="sng" dirty="0"/>
              <a:t>You do not need to come dressed for PE on a Wednesday, as this is only a 30 minute slot.</a:t>
            </a:r>
            <a:endParaRPr dirty="0"/>
          </a:p>
        </p:txBody>
      </p:sp>
      <p:sp>
        <p:nvSpPr>
          <p:cNvPr id="7" name="Google Shape;152;p5">
            <a:extLst>
              <a:ext uri="{FF2B5EF4-FFF2-40B4-BE49-F238E27FC236}">
                <a16:creationId xmlns:a16="http://schemas.microsoft.com/office/drawing/2014/main" id="{120638B1-E5A8-CAC6-CB91-1BAD1DBFB4B7}"/>
              </a:ext>
            </a:extLst>
          </p:cNvPr>
          <p:cNvSpPr txBox="1"/>
          <p:nvPr/>
        </p:nvSpPr>
        <p:spPr>
          <a:xfrm>
            <a:off x="6153664" y="1958662"/>
            <a:ext cx="5688632" cy="336703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95000"/>
              </a:lnSpc>
              <a:spcBef>
                <a:spcPts val="0"/>
              </a:spcBef>
              <a:spcAft>
                <a:spcPts val="0"/>
              </a:spcAft>
              <a:buNone/>
            </a:pPr>
            <a:endParaRPr lang="en-US" sz="2800" b="1" dirty="0">
              <a:solidFill>
                <a:srgbClr val="FF0000"/>
              </a:solidFill>
              <a:latin typeface="Century Gothic"/>
              <a:sym typeface="Century Gothic"/>
            </a:endParaRPr>
          </a:p>
          <a:p>
            <a:pPr marL="0" marR="0" lvl="0" indent="0" algn="l" rtl="0">
              <a:lnSpc>
                <a:spcPct val="95000"/>
              </a:lnSpc>
              <a:spcBef>
                <a:spcPts val="0"/>
              </a:spcBef>
              <a:spcAft>
                <a:spcPts val="0"/>
              </a:spcAft>
              <a:buNone/>
            </a:pPr>
            <a:r>
              <a:rPr lang="en-US" sz="2800" b="1" dirty="0">
                <a:solidFill>
                  <a:srgbClr val="FF0000"/>
                </a:solidFill>
                <a:latin typeface="Century Gothic"/>
                <a:sym typeface="Century Gothic"/>
              </a:rPr>
              <a:t>Plain black shorts, plain white </a:t>
            </a:r>
            <a:r>
              <a:rPr lang="en-US" sz="2800" b="1" dirty="0" err="1">
                <a:solidFill>
                  <a:srgbClr val="FF0000"/>
                </a:solidFill>
                <a:latin typeface="Century Gothic"/>
                <a:sym typeface="Century Gothic"/>
              </a:rPr>
              <a:t>Tshirt</a:t>
            </a:r>
            <a:r>
              <a:rPr lang="en-US" sz="2800" b="1" dirty="0">
                <a:solidFill>
                  <a:srgbClr val="FF0000"/>
                </a:solidFill>
                <a:latin typeface="Century Gothic"/>
                <a:sym typeface="Century Gothic"/>
              </a:rPr>
              <a:t>.</a:t>
            </a:r>
          </a:p>
          <a:p>
            <a:pPr marL="0" marR="0" lvl="0" indent="0" algn="l" rtl="0">
              <a:lnSpc>
                <a:spcPct val="95000"/>
              </a:lnSpc>
              <a:spcBef>
                <a:spcPts val="0"/>
              </a:spcBef>
              <a:spcAft>
                <a:spcPts val="0"/>
              </a:spcAft>
              <a:buNone/>
            </a:pPr>
            <a:r>
              <a:rPr lang="en-US" sz="2800" b="1" dirty="0">
                <a:solidFill>
                  <a:srgbClr val="FF0000"/>
                </a:solidFill>
                <a:latin typeface="Century Gothic"/>
                <a:sym typeface="Century Gothic"/>
              </a:rPr>
              <a:t>School jumper or black fleece</a:t>
            </a:r>
            <a:endParaRPr dirty="0"/>
          </a:p>
          <a:p>
            <a:pPr marL="0" marR="0" lvl="0" indent="0" algn="l" rtl="0">
              <a:lnSpc>
                <a:spcPct val="95000"/>
              </a:lnSpc>
              <a:spcBef>
                <a:spcPts val="0"/>
              </a:spcBef>
              <a:spcAft>
                <a:spcPts val="0"/>
              </a:spcAft>
              <a:buNone/>
            </a:pPr>
            <a:endParaRPr sz="2800" b="1" i="0" u="none" strike="noStrike" cap="none" dirty="0">
              <a:solidFill>
                <a:srgbClr val="FF0000"/>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GB" sz="2800" b="1" i="0" u="none" strike="noStrike" cap="none" dirty="0">
                <a:solidFill>
                  <a:srgbClr val="FF0000"/>
                </a:solidFill>
                <a:latin typeface="Century Gothic"/>
                <a:ea typeface="Century Gothic"/>
                <a:cs typeface="Century Gothic"/>
                <a:sym typeface="Century Gothic"/>
              </a:rPr>
              <a:t>No football tops</a:t>
            </a:r>
            <a:endParaRPr dirty="0"/>
          </a:p>
          <a:p>
            <a:pPr marL="0" marR="0" lvl="0" indent="0" algn="l" rtl="0">
              <a:lnSpc>
                <a:spcPct val="95000"/>
              </a:lnSpc>
              <a:spcBef>
                <a:spcPts val="0"/>
              </a:spcBef>
              <a:spcAft>
                <a:spcPts val="0"/>
              </a:spcAft>
              <a:buNone/>
            </a:pPr>
            <a:endParaRPr sz="2800" b="1" i="0" u="none" strike="noStrike" cap="none" dirty="0">
              <a:solidFill>
                <a:srgbClr val="FF0000"/>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GB" sz="2800" b="1" i="0" u="none" strike="noStrike" cap="none" dirty="0">
                <a:solidFill>
                  <a:srgbClr val="FF0000"/>
                </a:solidFill>
                <a:latin typeface="Century Gothic"/>
                <a:ea typeface="Century Gothic"/>
                <a:cs typeface="Century Gothic"/>
                <a:sym typeface="Century Gothic"/>
              </a:rPr>
              <a:t>No blades or studs trainers</a:t>
            </a:r>
            <a:endParaRPr dirty="0"/>
          </a:p>
        </p:txBody>
      </p:sp>
    </p:spTree>
    <p:extLst>
      <p:ext uri="{BB962C8B-B14F-4D97-AF65-F5344CB8AC3E}">
        <p14:creationId xmlns:p14="http://schemas.microsoft.com/office/powerpoint/2010/main" val="2916850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65;p7">
            <a:extLst>
              <a:ext uri="{FF2B5EF4-FFF2-40B4-BE49-F238E27FC236}">
                <a16:creationId xmlns:a16="http://schemas.microsoft.com/office/drawing/2014/main" id="{4F3F7013-8071-7CF7-CAD4-FCD99E798325}"/>
              </a:ext>
            </a:extLst>
          </p:cNvPr>
          <p:cNvSpPr txBox="1">
            <a:spLocks noGrp="1"/>
          </p:cNvSpPr>
          <p:nvPr/>
        </p:nvSpPr>
        <p:spPr>
          <a:xfrm>
            <a:off x="972805" y="520266"/>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Things your child needs to bring</a:t>
            </a:r>
            <a:endParaRPr/>
          </a:p>
        </p:txBody>
      </p:sp>
      <p:sp>
        <p:nvSpPr>
          <p:cNvPr id="3" name="Google Shape;166;p7">
            <a:extLst>
              <a:ext uri="{FF2B5EF4-FFF2-40B4-BE49-F238E27FC236}">
                <a16:creationId xmlns:a16="http://schemas.microsoft.com/office/drawing/2014/main" id="{3251AAAE-8D19-A487-3E88-9979B927120E}"/>
              </a:ext>
            </a:extLst>
          </p:cNvPr>
          <p:cNvSpPr txBox="1">
            <a:spLocks noGrp="1"/>
          </p:cNvSpPr>
          <p:nvPr/>
        </p:nvSpPr>
        <p:spPr>
          <a:xfrm>
            <a:off x="968311" y="1830489"/>
            <a:ext cx="9543172" cy="4938948"/>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endParaRPr lang="en-US" dirty="0"/>
          </a:p>
          <a:p>
            <a:pPr marL="304165" lvl="0" indent="-304165" algn="l" rtl="0">
              <a:lnSpc>
                <a:spcPct val="95000"/>
              </a:lnSpc>
              <a:spcBef>
                <a:spcPts val="0"/>
              </a:spcBef>
              <a:spcAft>
                <a:spcPts val="0"/>
              </a:spcAft>
              <a:buSzPts val="2400"/>
              <a:buChar char="•"/>
            </a:pPr>
            <a:r>
              <a:rPr lang="en-US" dirty="0"/>
              <a:t>Red book bag</a:t>
            </a:r>
          </a:p>
          <a:p>
            <a:pPr marL="304165" lvl="0" indent="-304165" algn="l" rtl="0">
              <a:lnSpc>
                <a:spcPct val="95000"/>
              </a:lnSpc>
              <a:spcBef>
                <a:spcPts val="1866"/>
              </a:spcBef>
              <a:spcAft>
                <a:spcPts val="0"/>
              </a:spcAft>
              <a:buSzPts val="2400"/>
              <a:buChar char="•"/>
            </a:pPr>
            <a:r>
              <a:rPr lang="en-GB" dirty="0"/>
              <a:t>All equipment will be provided. Items do not need to be sent in from home.</a:t>
            </a:r>
            <a:endParaRPr dirty="0"/>
          </a:p>
          <a:p>
            <a:pPr marL="304165" lvl="0" indent="-304165" algn="l" rtl="0">
              <a:lnSpc>
                <a:spcPct val="95000"/>
              </a:lnSpc>
              <a:spcBef>
                <a:spcPts val="1866"/>
              </a:spcBef>
              <a:spcAft>
                <a:spcPts val="0"/>
              </a:spcAft>
              <a:buSzPts val="2400"/>
              <a:buChar char="•"/>
            </a:pPr>
            <a:r>
              <a:rPr lang="en-GB" dirty="0"/>
              <a:t>A named, filled water bottle from home every day.</a:t>
            </a:r>
          </a:p>
          <a:p>
            <a:pPr marL="304165" lvl="0" indent="-304165" algn="l" rtl="0">
              <a:lnSpc>
                <a:spcPct val="95000"/>
              </a:lnSpc>
              <a:spcBef>
                <a:spcPts val="1866"/>
              </a:spcBef>
              <a:spcAft>
                <a:spcPts val="0"/>
              </a:spcAft>
              <a:buSzPts val="2400"/>
              <a:buChar char="•"/>
            </a:pPr>
            <a:r>
              <a:rPr lang="en-GB" dirty="0"/>
              <a:t>Lunch box if packed lunch.</a:t>
            </a:r>
          </a:p>
          <a:p>
            <a:pPr marL="304165" indent="-304165">
              <a:buSzPts val="2400"/>
            </a:pPr>
            <a:r>
              <a:rPr lang="en-GB" dirty="0"/>
              <a:t>Please remember to order your child’s food on school grid.  If you forget they will be given a cheese roll.</a:t>
            </a:r>
            <a:endParaRPr dirty="0"/>
          </a:p>
        </p:txBody>
      </p:sp>
    </p:spTree>
    <p:extLst>
      <p:ext uri="{BB962C8B-B14F-4D97-AF65-F5344CB8AC3E}">
        <p14:creationId xmlns:p14="http://schemas.microsoft.com/office/powerpoint/2010/main" val="1493913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75;p8">
            <a:extLst>
              <a:ext uri="{FF2B5EF4-FFF2-40B4-BE49-F238E27FC236}">
                <a16:creationId xmlns:a16="http://schemas.microsoft.com/office/drawing/2014/main" id="{E5B6786F-8B68-8455-A6FA-D7572B40DC8C}"/>
              </a:ext>
            </a:extLst>
          </p:cNvPr>
          <p:cNvSpPr txBox="1">
            <a:spLocks noGrp="1"/>
          </p:cNvSpPr>
          <p:nvPr/>
        </p:nvSpPr>
        <p:spPr>
          <a:xfrm>
            <a:off x="382939" y="676588"/>
            <a:ext cx="8064896"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Attendance and Punctuality</a:t>
            </a:r>
            <a:endParaRPr/>
          </a:p>
        </p:txBody>
      </p:sp>
      <p:sp>
        <p:nvSpPr>
          <p:cNvPr id="3" name="Google Shape;176;p8">
            <a:extLst>
              <a:ext uri="{FF2B5EF4-FFF2-40B4-BE49-F238E27FC236}">
                <a16:creationId xmlns:a16="http://schemas.microsoft.com/office/drawing/2014/main" id="{FA1220F4-1557-489B-180D-889EA310F35C}"/>
              </a:ext>
            </a:extLst>
          </p:cNvPr>
          <p:cNvSpPr txBox="1">
            <a:spLocks noGrp="1"/>
          </p:cNvSpPr>
          <p:nvPr/>
        </p:nvSpPr>
        <p:spPr>
          <a:xfrm>
            <a:off x="494757" y="1969117"/>
            <a:ext cx="9344071" cy="4202091"/>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endParaRPr lang="en-GB" dirty="0"/>
          </a:p>
          <a:p>
            <a:pPr marL="304747" lvl="0" indent="-304747" algn="l" rtl="0">
              <a:lnSpc>
                <a:spcPct val="95000"/>
              </a:lnSpc>
              <a:spcBef>
                <a:spcPts val="0"/>
              </a:spcBef>
              <a:spcAft>
                <a:spcPts val="0"/>
              </a:spcAft>
              <a:buSzPts val="2400"/>
              <a:buChar char="•"/>
            </a:pPr>
            <a:r>
              <a:rPr lang="en-GB" dirty="0"/>
              <a:t>It is vital that you come to school every day and on time.</a:t>
            </a:r>
            <a:endParaRPr dirty="0"/>
          </a:p>
          <a:p>
            <a:pPr marL="304747" lvl="0" indent="-304747" algn="l" rtl="0">
              <a:lnSpc>
                <a:spcPct val="95000"/>
              </a:lnSpc>
              <a:spcBef>
                <a:spcPts val="1866"/>
              </a:spcBef>
              <a:spcAft>
                <a:spcPts val="0"/>
              </a:spcAft>
              <a:buSzPts val="2400"/>
              <a:buChar char="•"/>
            </a:pPr>
            <a:r>
              <a:rPr lang="en-US" dirty="0"/>
              <a:t>Doors open at 8.20am</a:t>
            </a:r>
            <a:endParaRPr dirty="0"/>
          </a:p>
          <a:p>
            <a:pPr marL="304747" lvl="0" indent="-304747" algn="l" rtl="0">
              <a:lnSpc>
                <a:spcPct val="95000"/>
              </a:lnSpc>
              <a:spcBef>
                <a:spcPts val="1866"/>
              </a:spcBef>
              <a:spcAft>
                <a:spcPts val="0"/>
              </a:spcAft>
              <a:buSzPts val="2400"/>
              <a:buChar char="•"/>
            </a:pPr>
            <a:r>
              <a:rPr lang="en-US" dirty="0"/>
              <a:t>They close at 8.30am and children will be working straight away.</a:t>
            </a:r>
            <a:endParaRPr dirty="0"/>
          </a:p>
          <a:p>
            <a:pPr marL="304747" lvl="0" indent="-152347" algn="l" rtl="0">
              <a:lnSpc>
                <a:spcPct val="95000"/>
              </a:lnSpc>
              <a:spcBef>
                <a:spcPts val="1866"/>
              </a:spcBef>
              <a:spcAft>
                <a:spcPts val="0"/>
              </a:spcAft>
              <a:buSzPts val="2400"/>
              <a:buNone/>
            </a:pPr>
            <a:endParaRPr dirty="0"/>
          </a:p>
          <a:p>
            <a:pPr marL="304747" lvl="0" indent="-304747" algn="l" rtl="0">
              <a:lnSpc>
                <a:spcPct val="95000"/>
              </a:lnSpc>
              <a:spcBef>
                <a:spcPts val="1866"/>
              </a:spcBef>
              <a:spcAft>
                <a:spcPts val="0"/>
              </a:spcAft>
              <a:buSzPts val="2400"/>
              <a:buChar char="•"/>
            </a:pPr>
            <a:r>
              <a:rPr lang="en-GB" dirty="0"/>
              <a:t>Please ensure you are collecting your children on time at 3pm.  </a:t>
            </a:r>
            <a:endParaRPr dirty="0"/>
          </a:p>
        </p:txBody>
      </p:sp>
    </p:spTree>
    <p:extLst>
      <p:ext uri="{BB962C8B-B14F-4D97-AF65-F5344CB8AC3E}">
        <p14:creationId xmlns:p14="http://schemas.microsoft.com/office/powerpoint/2010/main" val="2358643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1594</TotalTime>
  <Words>1000</Words>
  <Application>Microsoft Macintosh PowerPoint</Application>
  <PresentationFormat>Widescreen</PresentationFormat>
  <Paragraphs>77</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Aptos Display</vt:lpstr>
      <vt:lpstr>Arial</vt:lpstr>
      <vt:lpstr>Calibri</vt:lpstr>
      <vt:lpstr>Century Gothic</vt:lpstr>
      <vt:lpstr>Montserrat</vt:lpstr>
      <vt:lpstr>Noto Sans Symbols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Kirsty Day</cp:lastModifiedBy>
  <cp:revision>122</cp:revision>
  <dcterms:created xsi:type="dcterms:W3CDTF">2013-07-15T20:26:40Z</dcterms:created>
  <dcterms:modified xsi:type="dcterms:W3CDTF">2024-09-12T16:27:38Z</dcterms:modified>
</cp:coreProperties>
</file>